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35"/>
  </p:notesMasterIdLst>
  <p:sldIdLst>
    <p:sldId id="256" r:id="rId2"/>
    <p:sldId id="264" r:id="rId3"/>
    <p:sldId id="257" r:id="rId4"/>
    <p:sldId id="261" r:id="rId5"/>
    <p:sldId id="260" r:id="rId6"/>
    <p:sldId id="262" r:id="rId7"/>
    <p:sldId id="263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84" r:id="rId16"/>
    <p:sldId id="285" r:id="rId17"/>
    <p:sldId id="294" r:id="rId18"/>
    <p:sldId id="288" r:id="rId19"/>
    <p:sldId id="287" r:id="rId20"/>
    <p:sldId id="292" r:id="rId21"/>
    <p:sldId id="286" r:id="rId22"/>
    <p:sldId id="293" r:id="rId23"/>
    <p:sldId id="290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2" r:id="rId32"/>
    <p:sldId id="281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85687" autoAdjust="0"/>
  </p:normalViewPr>
  <p:slideViewPr>
    <p:cSldViewPr snapToGrid="0">
      <p:cViewPr varScale="1">
        <p:scale>
          <a:sx n="57" d="100"/>
          <a:sy n="57" d="100"/>
        </p:scale>
        <p:origin x="10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682F9-0ADA-8942-A4BB-3D9EC7ED0E0E}" type="datetimeFigureOut">
              <a:rPr kumimoji="1" lang="ko-KR" altLang="en-US" smtClean="0"/>
              <a:t>2023-08-08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0C20C-EE50-DE45-9729-0D2151FAB17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82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56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가우시안</a:t>
            </a:r>
            <a:r>
              <a:rPr lang="ko-KR" altLang="en-US" dirty="0"/>
              <a:t> 필터 </a:t>
            </a:r>
            <a:r>
              <a:rPr lang="en-US" altLang="ko-KR" dirty="0"/>
              <a:t>: </a:t>
            </a:r>
            <a:r>
              <a:rPr lang="ko-KR" altLang="en-US" dirty="0"/>
              <a:t>필터의 신호응답이 </a:t>
            </a:r>
            <a:r>
              <a:rPr lang="ko-KR" altLang="en-US" dirty="0" err="1"/>
              <a:t>가우시안</a:t>
            </a:r>
            <a:r>
              <a:rPr lang="ko-KR" altLang="en-US" dirty="0"/>
              <a:t> 함수</a:t>
            </a:r>
            <a:r>
              <a:rPr lang="en-US" altLang="ko-KR" dirty="0"/>
              <a:t>(</a:t>
            </a:r>
            <a:r>
              <a:rPr lang="ko-KR" altLang="en-US" dirty="0"/>
              <a:t>정규분포</a:t>
            </a:r>
            <a:r>
              <a:rPr lang="en-US" altLang="ko-KR" dirty="0"/>
              <a:t>)</a:t>
            </a:r>
            <a:r>
              <a:rPr lang="ko-KR" altLang="en-US" dirty="0"/>
              <a:t>의 형태를 띤다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신호진폭의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noise</a:t>
            </a:r>
            <a:r>
              <a:rPr lang="ko-KR" altLang="en-US" dirty="0">
                <a:sym typeface="Wingdings" panose="05000000000000000000" pitchFamily="2" charset="2"/>
              </a:rPr>
              <a:t>를 줄이기 위한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533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Baseband signal : 0 </a:t>
            </a:r>
            <a:r>
              <a:rPr lang="ko-KR" altLang="en-US" dirty="0"/>
              <a:t>헤르츠를 포함하면서 높은 주파수로 변조되지 않은 신호</a:t>
            </a:r>
            <a:r>
              <a:rPr lang="en-US" altLang="ko-KR" dirty="0"/>
              <a:t>(</a:t>
            </a:r>
            <a:r>
              <a:rPr lang="ko-KR" altLang="en-US" dirty="0"/>
              <a:t>직류</a:t>
            </a:r>
            <a:r>
              <a:rPr lang="en-US" altLang="ko-KR" dirty="0"/>
              <a:t>, </a:t>
            </a:r>
            <a:r>
              <a:rPr lang="ko-KR" altLang="en-US" dirty="0"/>
              <a:t>저주파로 구성</a:t>
            </a:r>
            <a:r>
              <a:rPr lang="en-US" altLang="ko-KR" dirty="0"/>
              <a:t>), </a:t>
            </a:r>
            <a:r>
              <a:rPr lang="ko-KR" altLang="en-US" dirty="0"/>
              <a:t>가지고</a:t>
            </a:r>
            <a:endParaRPr lang="en-US" altLang="ko-KR" dirty="0"/>
          </a:p>
          <a:p>
            <a:r>
              <a:rPr lang="ko-KR" altLang="en-US" dirty="0"/>
              <a:t> 있는 원본 정보를 담고 있으며 이를 전달하기 위해 고주파 신호로 변조 되어야 하는 신호</a:t>
            </a:r>
            <a:endParaRPr lang="en-US" altLang="ko-KR" dirty="0"/>
          </a:p>
          <a:p>
            <a:r>
              <a:rPr lang="en-US" altLang="ko-KR" dirty="0"/>
              <a:t>Real number part </a:t>
            </a:r>
            <a:r>
              <a:rPr lang="ko-KR" altLang="en-US" dirty="0"/>
              <a:t>인 </a:t>
            </a:r>
            <a:r>
              <a:rPr lang="en-US" altLang="ko-KR" dirty="0"/>
              <a:t>in phase signal</a:t>
            </a:r>
            <a:r>
              <a:rPr lang="ko-KR" altLang="en-US" dirty="0"/>
              <a:t>과 이와 </a:t>
            </a:r>
            <a:r>
              <a:rPr lang="en-US" altLang="ko-KR" dirty="0"/>
              <a:t>90</a:t>
            </a:r>
            <a:r>
              <a:rPr lang="ko-KR" altLang="en-US" dirty="0"/>
              <a:t>도 위상차이가 나는 </a:t>
            </a:r>
            <a:r>
              <a:rPr lang="en-US" altLang="ko-KR" dirty="0"/>
              <a:t>imaginary part </a:t>
            </a:r>
            <a:r>
              <a:rPr lang="ko-KR" altLang="en-US" dirty="0"/>
              <a:t>인 </a:t>
            </a:r>
            <a:r>
              <a:rPr lang="en-US" altLang="ko-KR" dirty="0"/>
              <a:t>Quadrature signal</a:t>
            </a:r>
            <a:r>
              <a:rPr lang="ko-KR" altLang="en-US" dirty="0"/>
              <a:t>로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04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Carrier frequency(</a:t>
            </a:r>
            <a:r>
              <a:rPr lang="ko-KR" altLang="en-US" dirty="0"/>
              <a:t>반송주파수</a:t>
            </a:r>
            <a:r>
              <a:rPr lang="en-US" altLang="ko-KR" dirty="0"/>
              <a:t>) : </a:t>
            </a:r>
            <a:r>
              <a:rPr lang="ko-KR" altLang="en-US" dirty="0"/>
              <a:t>정보를 전달할 때 사용하는 중심 주파수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Carrier signal(</a:t>
            </a:r>
            <a:r>
              <a:rPr lang="ko-KR" altLang="en-US" dirty="0" err="1"/>
              <a:t>반송파</a:t>
            </a:r>
            <a:r>
              <a:rPr lang="en-US" altLang="ko-KR" dirty="0"/>
              <a:t>)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통신에서 정보를 운반하기 위해 사용하는 신호</a:t>
            </a:r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38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IQ </a:t>
            </a:r>
            <a:r>
              <a:rPr lang="en-US" altLang="ko-KR" dirty="0" err="1"/>
              <a:t>upconversion</a:t>
            </a:r>
            <a:r>
              <a:rPr lang="en-US" altLang="ko-KR" dirty="0"/>
              <a:t> : baseband</a:t>
            </a:r>
            <a:r>
              <a:rPr lang="ko-KR" altLang="en-US" dirty="0"/>
              <a:t> </a:t>
            </a:r>
            <a:r>
              <a:rPr lang="en-US" altLang="ko-KR" dirty="0"/>
              <a:t>signal</a:t>
            </a:r>
            <a:r>
              <a:rPr lang="ko-KR" altLang="en-US" dirty="0"/>
              <a:t>이 담고 있는 정보를 운반하고자 </a:t>
            </a:r>
            <a:r>
              <a:rPr lang="en-US" altLang="ko-KR" dirty="0"/>
              <a:t>carrier signal(</a:t>
            </a:r>
            <a:r>
              <a:rPr lang="ko-KR" altLang="en-US" dirty="0" err="1"/>
              <a:t>반송파</a:t>
            </a:r>
            <a:r>
              <a:rPr lang="ko-KR" altLang="en-US" dirty="0"/>
              <a:t> 신호</a:t>
            </a:r>
            <a:r>
              <a:rPr lang="en-US" altLang="ko-KR" dirty="0"/>
              <a:t>)</a:t>
            </a:r>
            <a:r>
              <a:rPr lang="ko-KR" altLang="en-US" dirty="0"/>
              <a:t>을 곱하여 높은 주파수의 </a:t>
            </a:r>
            <a:r>
              <a:rPr lang="en-US" altLang="ko-KR" dirty="0"/>
              <a:t>signa</a:t>
            </a:r>
            <a:r>
              <a:rPr lang="ko-KR" altLang="en-US" dirty="0"/>
              <a:t>로 변조시키는 과정</a:t>
            </a:r>
            <a:endParaRPr lang="en-US" altLang="ko-KR" dirty="0"/>
          </a:p>
          <a:p>
            <a:r>
              <a:rPr lang="en-US" altLang="ko-KR" dirty="0" err="1"/>
              <a:t>Fp</a:t>
            </a:r>
            <a:r>
              <a:rPr lang="en-US" altLang="ko-KR" dirty="0"/>
              <a:t> : </a:t>
            </a:r>
            <a:r>
              <a:rPr lang="ko-KR" altLang="en-US" dirty="0"/>
              <a:t>특정시간 단위로 반복되는 신호의 펄스 수</a:t>
            </a:r>
            <a:r>
              <a:rPr lang="en-US" altLang="ko-KR" dirty="0"/>
              <a:t>       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541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channel(</a:t>
            </a:r>
            <a:r>
              <a:rPr lang="ko-KR" altLang="en-US" dirty="0"/>
              <a:t>채널</a:t>
            </a:r>
            <a:r>
              <a:rPr lang="en-US" altLang="ko-KR" dirty="0"/>
              <a:t>) : </a:t>
            </a:r>
            <a:r>
              <a:rPr lang="ko-KR" altLang="en-US" dirty="0"/>
              <a:t>정보를 시간 및 공간적으로 전달하는 한정된 </a:t>
            </a:r>
            <a:r>
              <a:rPr lang="en-US" altLang="ko-KR" dirty="0"/>
              <a:t>path(</a:t>
            </a:r>
            <a:r>
              <a:rPr lang="ko-KR" altLang="en-US" dirty="0"/>
              <a:t>통로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전체 채널상태</a:t>
            </a:r>
            <a:r>
              <a:rPr lang="en-US" altLang="ko-KR" dirty="0"/>
              <a:t>(h(t)) : </a:t>
            </a:r>
            <a:r>
              <a:rPr lang="ko-KR" altLang="en-US" dirty="0"/>
              <a:t>첫번째부터 </a:t>
            </a:r>
            <a:r>
              <a:rPr lang="en-US" altLang="ko-KR" dirty="0"/>
              <a:t>p</a:t>
            </a:r>
            <a:r>
              <a:rPr lang="ko-KR" altLang="en-US" dirty="0"/>
              <a:t>번째 </a:t>
            </a:r>
            <a:r>
              <a:rPr lang="en-US" altLang="ko-KR" dirty="0"/>
              <a:t>path </a:t>
            </a:r>
            <a:r>
              <a:rPr lang="ko-KR" altLang="en-US" dirty="0"/>
              <a:t>까지의 </a:t>
            </a:r>
            <a:r>
              <a:rPr lang="en-US" altLang="ko-KR" dirty="0" err="1"/>
              <a:t>surmation</a:t>
            </a:r>
            <a:r>
              <a:rPr lang="ko-KR" altLang="en-US" dirty="0"/>
              <a:t>으로 생성됨</a:t>
            </a:r>
            <a:endParaRPr lang="en-US" altLang="ko-KR" dirty="0"/>
          </a:p>
          <a:p>
            <a:r>
              <a:rPr lang="ko-KR" altLang="en-US" dirty="0"/>
              <a:t>알파 </a:t>
            </a:r>
            <a:r>
              <a:rPr lang="en-US" altLang="ko-KR" dirty="0">
                <a:sym typeface="Wingdings" panose="05000000000000000000" pitchFamily="2" charset="2"/>
              </a:rPr>
              <a:t> propagation attenuation: attenuation =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다양한 손실 요인에 의해 신호 전력이 약화되는 현상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66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CSI -- &gt; </a:t>
                </a:r>
                <a:r>
                  <a:rPr lang="ko-KR" altLang="en-US" dirty="0"/>
                  <a:t>이동통신에서 채널상태의 변화가 매우 빠름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채널의 상태를 기록하는 것이 필요</a:t>
                </a:r>
                <a:endParaRPr lang="en-US" altLang="ko-KR" dirty="0"/>
              </a:p>
              <a:p>
                <a:r>
                  <a:rPr lang="ko-KR" altLang="en-US" dirty="0" err="1"/>
                  <a:t>합성곱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한 함수</a:t>
                </a:r>
                <a:r>
                  <a:rPr lang="en-US" altLang="ko-KR" dirty="0"/>
                  <a:t>(f(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)) </a:t>
                </a:r>
                <a:r>
                  <a:rPr lang="ko-KR" altLang="en-US" dirty="0"/>
                  <a:t>또 다른 함수</a:t>
                </a:r>
                <a:r>
                  <a:rPr lang="en-US" altLang="ko-KR" dirty="0"/>
                  <a:t>(g(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)) 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반전시킨후</a:t>
                </a:r>
                <a:r>
                  <a:rPr lang="en-US" altLang="ko-KR" dirty="0"/>
                  <a:t>(g(-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))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만큼 이동한 함수</a:t>
                </a:r>
                <a:r>
                  <a:rPr lang="en-US" altLang="ko-KR" dirty="0"/>
                  <a:t>(g(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ko-KR" altLang="en-US" dirty="0"/>
                  <a:t>를 구한 후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둘을 곱해서 적분하는 연산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변화의 결과를</a:t>
                </a:r>
                <a:r>
                  <a:rPr lang="ko-KR" altLang="en-US" baseline="0" dirty="0"/>
                  <a:t> 기록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이산함수의 경우</a:t>
                </a:r>
                <a:r>
                  <a:rPr lang="ko-KR" altLang="en-US" baseline="0" dirty="0"/>
                  <a:t> </a:t>
                </a:r>
                <a:r>
                  <a:rPr lang="en-US" altLang="ko-KR" baseline="0" dirty="0" err="1"/>
                  <a:t>intergration</a:t>
                </a:r>
                <a:r>
                  <a:rPr lang="ko-KR" altLang="en-US" baseline="0" dirty="0"/>
                  <a:t>이 아닌 </a:t>
                </a:r>
                <a:r>
                  <a:rPr lang="en-US" altLang="ko-KR" baseline="0" dirty="0" err="1"/>
                  <a:t>surmation</a:t>
                </a:r>
                <a:r>
                  <a:rPr lang="ko-KR" altLang="en-US" baseline="0" dirty="0"/>
                  <a:t>으로 표시</a:t>
                </a:r>
                <a:r>
                  <a:rPr lang="en-US" altLang="ko-KR" baseline="0" dirty="0"/>
                  <a:t>), </a:t>
                </a:r>
                <a:r>
                  <a:rPr lang="ko-KR" altLang="en-US" baseline="0" dirty="0"/>
                  <a:t>주로 신호의 샘플링에 사용됨</a:t>
                </a:r>
                <a:endParaRPr lang="en-US" altLang="ko-KR" baseline="0" dirty="0"/>
              </a:p>
              <a:p>
                <a:r>
                  <a:rPr lang="ko-KR" altLang="en-US" baseline="0" dirty="0"/>
                  <a:t>한 함수를 </a:t>
                </a:r>
                <a:r>
                  <a:rPr lang="ko-KR" altLang="en-US" baseline="0" dirty="0" err="1"/>
                  <a:t>고정시켜놓고</a:t>
                </a:r>
                <a:r>
                  <a:rPr lang="ko-KR" altLang="en-US" baseline="0" dirty="0"/>
                  <a:t> </a:t>
                </a:r>
                <a:r>
                  <a:rPr lang="en-US" altLang="ko-KR" baseline="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baseline="0" dirty="0">
                    <a:sym typeface="Wingdings" panose="05000000000000000000" pitchFamily="2" charset="2"/>
                  </a:rPr>
                  <a:t>또 다른 함수를 평행이동 해가면서 </a:t>
                </a:r>
                <a:r>
                  <a:rPr lang="en-US" altLang="ko-KR" baseline="0" dirty="0">
                    <a:sym typeface="Wingdings" panose="05000000000000000000" pitchFamily="2" charset="2"/>
                  </a:rPr>
                  <a:t>2</a:t>
                </a:r>
                <a:r>
                  <a:rPr lang="ko-KR" altLang="en-US" baseline="0" dirty="0">
                    <a:sym typeface="Wingdings" panose="05000000000000000000" pitchFamily="2" charset="2"/>
                  </a:rPr>
                  <a:t>개의 함수가 </a:t>
                </a:r>
                <a:r>
                  <a:rPr lang="ko-KR" altLang="en-US" baseline="0" dirty="0" err="1">
                    <a:sym typeface="Wingdings" panose="05000000000000000000" pitchFamily="2" charset="2"/>
                  </a:rPr>
                  <a:t>겹쳐질때</a:t>
                </a:r>
                <a:r>
                  <a:rPr lang="ko-KR" altLang="en-US" baseline="0" dirty="0">
                    <a:sym typeface="Wingdings" panose="05000000000000000000" pitchFamily="2" charset="2"/>
                  </a:rPr>
                  <a:t> 나타나는 면적의 변화를 기록 </a:t>
                </a:r>
                <a:r>
                  <a:rPr lang="en-US" altLang="ko-KR" baseline="0" dirty="0">
                    <a:sym typeface="Wingdings" panose="05000000000000000000" pitchFamily="2" charset="2"/>
                  </a:rPr>
                  <a:t>/ </a:t>
                </a:r>
                <a:r>
                  <a:rPr lang="ko-KR" altLang="en-US" baseline="0" dirty="0">
                    <a:sym typeface="Wingdings" panose="05000000000000000000" pitchFamily="2" charset="2"/>
                  </a:rPr>
                  <a:t>면적 </a:t>
                </a:r>
                <a:r>
                  <a:rPr lang="en-US" altLang="ko-KR" baseline="0" dirty="0">
                    <a:sym typeface="Wingdings" panose="05000000000000000000" pitchFamily="2" charset="2"/>
                  </a:rPr>
                  <a:t>= convolution</a:t>
                </a:r>
                <a:r>
                  <a:rPr lang="ko-KR" altLang="en-US" baseline="0" dirty="0" err="1">
                    <a:sym typeface="Wingdings" panose="05000000000000000000" pitchFamily="2" charset="2"/>
                  </a:rPr>
                  <a:t>얀산의</a:t>
                </a:r>
                <a:r>
                  <a:rPr lang="ko-KR" altLang="en-US" baseline="0" dirty="0">
                    <a:sym typeface="Wingdings" panose="05000000000000000000" pitchFamily="2" charset="2"/>
                  </a:rPr>
                  <a:t> 값</a:t>
                </a:r>
                <a:endParaRPr lang="en-US" altLang="ko-KR" baseline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CSI -- &gt; </a:t>
                </a:r>
                <a:r>
                  <a:rPr lang="ko-KR" altLang="en-US" dirty="0"/>
                  <a:t>이동통신에서 채널상태의 변화가 매우 빠름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채널의 상태를 </a:t>
                </a:r>
                <a:r>
                  <a:rPr lang="ko-KR" altLang="en-US" dirty="0" err="1"/>
                  <a:t>기록하는것이</a:t>
                </a:r>
                <a:r>
                  <a:rPr lang="ko-KR" altLang="en-US" dirty="0"/>
                  <a:t> 필요</a:t>
                </a:r>
                <a:endParaRPr lang="en-US" altLang="ko-KR" dirty="0"/>
              </a:p>
              <a:p>
                <a:r>
                  <a:rPr lang="ko-KR" altLang="en-US" dirty="0" err="1"/>
                  <a:t>합성곱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한 함수</a:t>
                </a:r>
                <a:r>
                  <a:rPr lang="en-US" altLang="ko-KR" dirty="0"/>
                  <a:t>(f(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ko-KR" dirty="0"/>
                  <a:t>)) </a:t>
                </a:r>
                <a:r>
                  <a:rPr lang="ko-KR" altLang="en-US" dirty="0"/>
                  <a:t>또 다른 함수</a:t>
                </a:r>
                <a:r>
                  <a:rPr lang="en-US" altLang="ko-KR" dirty="0"/>
                  <a:t>(g(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ko-KR" dirty="0"/>
                  <a:t>)) 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반전시킨후</a:t>
                </a:r>
                <a:r>
                  <a:rPr lang="en-US" altLang="ko-KR" dirty="0"/>
                  <a:t>(g(-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ko-KR" dirty="0"/>
                  <a:t>))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만큼 이동한 함수</a:t>
                </a:r>
                <a:r>
                  <a:rPr lang="en-US" altLang="ko-KR" dirty="0"/>
                  <a:t>(g(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−𝑡))</a:t>
                </a:r>
                <a:r>
                  <a:rPr lang="ko-KR" altLang="en-US" dirty="0"/>
                  <a:t>를 </a:t>
                </a:r>
                <a:r>
                  <a:rPr lang="ko-KR" altLang="en-US" dirty="0" err="1"/>
                  <a:t>구한후</a:t>
                </a:r>
                <a:r>
                  <a:rPr lang="ko-KR" altLang="en-US" dirty="0"/>
                  <a:t> 둘을 곱해서 적분하는 연산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이산함수의 경우</a:t>
                </a:r>
                <a:r>
                  <a:rPr lang="ko-KR" altLang="en-US" baseline="0" dirty="0"/>
                  <a:t> </a:t>
                </a:r>
                <a:r>
                  <a:rPr lang="en-US" altLang="ko-KR" baseline="0" dirty="0" err="1"/>
                  <a:t>intergration</a:t>
                </a:r>
                <a:r>
                  <a:rPr lang="ko-KR" altLang="en-US" baseline="0" dirty="0"/>
                  <a:t>이 아닌 </a:t>
                </a:r>
                <a:r>
                  <a:rPr lang="en-US" altLang="ko-KR" baseline="0" dirty="0" err="1"/>
                  <a:t>surmation</a:t>
                </a:r>
                <a:r>
                  <a:rPr lang="ko-KR" altLang="en-US" baseline="0" dirty="0"/>
                  <a:t>으로 표시</a:t>
                </a:r>
                <a:r>
                  <a:rPr lang="en-US" altLang="ko-KR" baseline="0" dirty="0"/>
                  <a:t>)</a:t>
                </a:r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09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Iq</a:t>
            </a:r>
            <a:r>
              <a:rPr lang="en-US" altLang="ko-KR" dirty="0"/>
              <a:t> </a:t>
            </a:r>
            <a:r>
              <a:rPr lang="en-US" altLang="ko-KR" dirty="0" err="1"/>
              <a:t>downconversion</a:t>
            </a:r>
            <a:r>
              <a:rPr lang="en-US" altLang="ko-KR" dirty="0"/>
              <a:t> : </a:t>
            </a:r>
            <a:r>
              <a:rPr lang="ko-KR" altLang="en-US" dirty="0"/>
              <a:t>복소수 형태의 변조 신호를 다시 </a:t>
            </a:r>
            <a:r>
              <a:rPr lang="en-US" altLang="ko-KR" dirty="0"/>
              <a:t>baseband signal</a:t>
            </a:r>
            <a:r>
              <a:rPr lang="ko-KR" altLang="en-US" dirty="0"/>
              <a:t>이나 </a:t>
            </a:r>
            <a:r>
              <a:rPr lang="en-US" altLang="ko-KR" dirty="0"/>
              <a:t>intermediate signal</a:t>
            </a:r>
            <a:r>
              <a:rPr lang="ko-KR" altLang="en-US" dirty="0"/>
              <a:t>로 변환시키는 과정</a:t>
            </a:r>
            <a:endParaRPr lang="en-US" altLang="ko-KR" dirty="0"/>
          </a:p>
          <a:p>
            <a:r>
              <a:rPr lang="en-US" altLang="ko-KR" dirty="0"/>
              <a:t>Intermediate signal(</a:t>
            </a:r>
            <a:r>
              <a:rPr lang="ko-KR" altLang="en-US" dirty="0"/>
              <a:t>중간주파수</a:t>
            </a:r>
            <a:r>
              <a:rPr lang="en-US" altLang="ko-KR" dirty="0"/>
              <a:t>) : carrier</a:t>
            </a:r>
            <a:r>
              <a:rPr lang="ko-KR" altLang="en-US" dirty="0"/>
              <a:t> </a:t>
            </a:r>
            <a:r>
              <a:rPr lang="en-US" altLang="ko-KR" dirty="0"/>
              <a:t>signal</a:t>
            </a:r>
            <a:r>
              <a:rPr lang="ko-KR" altLang="en-US" dirty="0"/>
              <a:t>에 의해 변조된 고주파 신호와</a:t>
            </a:r>
            <a:r>
              <a:rPr lang="en-US" altLang="ko-KR" dirty="0"/>
              <a:t>(RF</a:t>
            </a:r>
            <a:r>
              <a:rPr lang="ko-KR" altLang="en-US" dirty="0"/>
              <a:t> </a:t>
            </a:r>
            <a:r>
              <a:rPr lang="en-US" altLang="ko-KR" dirty="0"/>
              <a:t>band)</a:t>
            </a:r>
            <a:r>
              <a:rPr lang="ko-KR" altLang="en-US" dirty="0"/>
              <a:t> 원본 신호인 </a:t>
            </a:r>
            <a:r>
              <a:rPr lang="en-US" altLang="ko-KR" dirty="0"/>
              <a:t>baseband signal </a:t>
            </a:r>
            <a:r>
              <a:rPr lang="ko-KR" altLang="en-US" dirty="0"/>
              <a:t>의 중간 정도 수준의 신호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9092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0C20C-EE50-DE45-9729-0D2151FAB17F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56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 b="0" i="0">
                <a:solidFill>
                  <a:srgbClr val="262626"/>
                </a:solidFill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7C99B14A-6C55-DA4C-A272-8AAE1E639A0D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2953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1207B6C0-DEFF-4D49-AC8C-1B84E5A65FC4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945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9B9713E0-7F20-B94A-98DC-4D566A87510F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87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43FFA2B6-5AB3-234E-8693-AE475DD84CFD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92788" y="6190488"/>
            <a:ext cx="365760" cy="365760"/>
          </a:xfrm>
        </p:spPr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12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 b="0" i="0">
                <a:solidFill>
                  <a:srgbClr val="262626"/>
                </a:solidFill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algun Gothic" panose="020B0503020000020004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45B6130-A1B5-2C42-8D4C-12E48A50AC1C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310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9CE67217-C22C-1B44-9C04-4D1367455D06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10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i="0" cap="all" spc="100" baseline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  <a:lvl2pPr>
              <a:defRPr b="0" i="0">
                <a:latin typeface="Malgun Gothic" panose="020B0503020000020004" pitchFamily="34" charset="-127"/>
              </a:defRPr>
            </a:lvl2pPr>
            <a:lvl3pPr>
              <a:defRPr b="0" i="0">
                <a:latin typeface="Malgun Gothic" panose="020B0503020000020004" pitchFamily="34" charset="-127"/>
              </a:defRPr>
            </a:lvl3pPr>
            <a:lvl4pPr>
              <a:defRPr b="0" i="0">
                <a:latin typeface="Malgun Gothic" panose="020B0503020000020004" pitchFamily="34" charset="-127"/>
              </a:defRPr>
            </a:lvl4pPr>
            <a:lvl5pPr>
              <a:defRPr b="0" i="0">
                <a:latin typeface="Malgun Gothic" panose="020B05030200000200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i="0" cap="all" spc="100" baseline="0">
                <a:solidFill>
                  <a:schemeClr val="accent2">
                    <a:lumMod val="75000"/>
                  </a:schemeClr>
                </a:solidFill>
                <a:latin typeface="Malgun Gothic" panose="020B0503020000020004" pitchFamily="34" charset="-127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A0098B12-8941-914A-B8C6-A71471B29E4F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35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933E3F35-B6BD-BB41-829D-768A0A5BB5F8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18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2C02FBB-3540-B3C2-6552-BA68B707D7BC}"/>
              </a:ext>
            </a:extLst>
          </p:cNvPr>
          <p:cNvCxnSpPr>
            <a:cxnSpLocks/>
          </p:cNvCxnSpPr>
          <p:nvPr userDrawn="1"/>
        </p:nvCxnSpPr>
        <p:spPr>
          <a:xfrm>
            <a:off x="67730" y="801511"/>
            <a:ext cx="9302048" cy="0"/>
          </a:xfrm>
          <a:prstGeom prst="line">
            <a:avLst/>
          </a:prstGeom>
          <a:ln w="38100">
            <a:solidFill>
              <a:srgbClr val="9BAF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7656072-25C6-63E4-3E0B-5AA0B43F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9455" y="415431"/>
            <a:ext cx="365760" cy="386080"/>
          </a:xfrm>
          <a:solidFill>
            <a:srgbClr val="9BAFB6">
              <a:alpha val="93000"/>
            </a:srgbClr>
          </a:solidFill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4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 b="0" i="0">
                <a:solidFill>
                  <a:srgbClr val="262626"/>
                </a:solidFill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 b="0" i="0">
                <a:solidFill>
                  <a:schemeClr val="tx1"/>
                </a:solidFill>
                <a:latin typeface="Malgun Gothic" panose="020B0503020000020004" pitchFamily="34" charset="-127"/>
              </a:defRPr>
            </a:lvl1pPr>
            <a:lvl2pPr>
              <a:defRPr sz="1600" b="0" i="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>
              <a:defRPr sz="1600" b="0" i="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>
              <a:defRPr sz="1600" b="0" i="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>
              <a:defRPr sz="1600" b="0" i="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 b="0" i="0">
                <a:solidFill>
                  <a:srgbClr val="FFFFFF"/>
                </a:solidFill>
                <a:latin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03621855-F86B-314F-B9AA-8BEBD1DBE18E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 b="0" i="0">
                <a:solidFill>
                  <a:srgbClr val="FFFFFF">
                    <a:alpha val="70000"/>
                  </a:srgbClr>
                </a:solidFill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14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 b="0" i="0">
                <a:solidFill>
                  <a:srgbClr val="262626"/>
                </a:solidFill>
                <a:latin typeface="Malgun Gothic" panose="020B05030200000200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 b="0" i="0">
                <a:solidFill>
                  <a:schemeClr val="bg1">
                    <a:lumMod val="85000"/>
                    <a:lumOff val="15000"/>
                  </a:schemeClr>
                </a:solidFill>
                <a:latin typeface="Malgun Gothic" panose="020B0503020000020004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 b="0" i="0">
                <a:solidFill>
                  <a:srgbClr val="FFFFFF"/>
                </a:solidFill>
                <a:latin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  <a:latin typeface="Malgun Gothic" panose="020B0503020000020004" pitchFamily="34" charset="-127"/>
              </a:defRPr>
            </a:lvl1pPr>
          </a:lstStyle>
          <a:p>
            <a:fld id="{AD76F5DD-6943-EA47-AEC0-E293D34E8267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 b="0" i="0">
                <a:solidFill>
                  <a:srgbClr val="FFFFFF">
                    <a:alpha val="70000"/>
                  </a:srgbClr>
                </a:solidFill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4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alpha val="70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fld id="{FD7F65B5-4A85-8A43-B31E-FF28C7A72E61}" type="datetime1">
              <a:rPr kumimoji="1" lang="ko-KR" altLang="en-US" smtClean="0"/>
              <a:pPr/>
              <a:t>2023-08-08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alpha val="70000"/>
                  </a:schemeClr>
                </a:solidFill>
                <a:latin typeface="Malgun Gothic" panose="020B05030200000200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b="0" i="0" spc="0" baseline="0">
                <a:solidFill>
                  <a:srgbClr val="FFFFFF"/>
                </a:solidFill>
                <a:latin typeface="Malgun Gothic" panose="020B0503020000020004" pitchFamily="34" charset="-127"/>
              </a:defRPr>
            </a:lvl1pPr>
          </a:lstStyle>
          <a:p>
            <a:fld id="{B7E17C6F-DB82-4245-8574-8E8FAA533B2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99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b="0" i="0" kern="1200" cap="all" spc="200" baseline="0">
          <a:solidFill>
            <a:srgbClr val="262626"/>
          </a:solidFill>
          <a:latin typeface="Malgun Gothic" panose="020B0503020000020004" pitchFamily="34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Malgun Gothic" panose="020B0503020000020004" pitchFamily="34" charset="-127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85000"/>
              <a:lumOff val="15000"/>
            </a:schemeClr>
          </a:solidFill>
          <a:latin typeface="Malgun Gothic" panose="020B0503020000020004" pitchFamily="34" charset="-127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85000"/>
              <a:lumOff val="15000"/>
            </a:schemeClr>
          </a:solidFill>
          <a:latin typeface="Malgun Gothic" panose="020B0503020000020004" pitchFamily="34" charset="-127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85000"/>
              <a:lumOff val="15000"/>
            </a:schemeClr>
          </a:solidFill>
          <a:latin typeface="Malgun Gothic" panose="020B0503020000020004" pitchFamily="34" charset="-127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b="0" i="0" kern="1200">
          <a:solidFill>
            <a:schemeClr val="tx1">
              <a:lumMod val="85000"/>
              <a:lumOff val="15000"/>
            </a:schemeClr>
          </a:solidFill>
          <a:latin typeface="Malgun Gothic" panose="020B0503020000020004" pitchFamily="34" charset="-127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4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gif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particle graph background">
            <a:extLst>
              <a:ext uri="{FF2B5EF4-FFF2-40B4-BE49-F238E27FC236}">
                <a16:creationId xmlns:a16="http://schemas.microsoft.com/office/drawing/2014/main" id="{AEE9D877-E71C-505C-AAC5-04EF3EEE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5730"/>
          <a:stretch/>
        </p:blipFill>
        <p:spPr>
          <a:xfrm>
            <a:off x="1216911" y="269284"/>
            <a:ext cx="9802082" cy="6492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9E5F39-DD70-5F0F-E489-58B999EC9A5A}"/>
              </a:ext>
            </a:extLst>
          </p:cNvPr>
          <p:cNvSpPr txBox="1"/>
          <p:nvPr/>
        </p:nvSpPr>
        <p:spPr>
          <a:xfrm>
            <a:off x="1586236" y="2446695"/>
            <a:ext cx="9432757" cy="1302008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25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700" cap="all" spc="2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RF-Based Human Activity Recognition Using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2700" cap="all" spc="200" dirty="0"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 Signal Adapted Convolution Network</a:t>
            </a:r>
          </a:p>
        </p:txBody>
      </p:sp>
    </p:spTree>
    <p:extLst>
      <p:ext uri="{BB962C8B-B14F-4D97-AF65-F5344CB8AC3E}">
        <p14:creationId xmlns:p14="http://schemas.microsoft.com/office/powerpoint/2010/main" val="3590115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62DE5-BD79-4A5F-3A60-090621876DAA}"/>
              </a:ext>
            </a:extLst>
          </p:cNvPr>
          <p:cNvSpPr txBox="1"/>
          <p:nvPr/>
        </p:nvSpPr>
        <p:spPr>
          <a:xfrm>
            <a:off x="2995863" y="1816767"/>
            <a:ext cx="612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Malgun Gothic" panose="020B0503020000020004" pitchFamily="34" charset="-127"/>
              </a:rPr>
              <a:t>How to extract stable and unique feature?</a:t>
            </a:r>
            <a:endParaRPr kumimoji="1" lang="ko-KR" altLang="en-US" sz="2400" dirty="0">
              <a:solidFill>
                <a:srgbClr val="FF0000"/>
              </a:solidFill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3A4AE-F15B-63ED-C990-F6F14ED4FF4E}"/>
              </a:ext>
            </a:extLst>
          </p:cNvPr>
          <p:cNvSpPr txBox="1"/>
          <p:nvPr/>
        </p:nvSpPr>
        <p:spPr>
          <a:xfrm>
            <a:off x="2899611" y="2871352"/>
            <a:ext cx="413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Use Convolutional Neural Network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207AD-5A7B-869B-DC3E-E199294F494D}"/>
              </a:ext>
            </a:extLst>
          </p:cNvPr>
          <p:cNvSpPr txBox="1"/>
          <p:nvPr/>
        </p:nvSpPr>
        <p:spPr>
          <a:xfrm>
            <a:off x="186785" y="300243"/>
            <a:ext cx="2669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Big issue of HAR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8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A5C83-2594-3758-1435-B673F21C9F59}"/>
              </a:ext>
            </a:extLst>
          </p:cNvPr>
          <p:cNvSpPr txBox="1"/>
          <p:nvPr/>
        </p:nvSpPr>
        <p:spPr>
          <a:xfrm>
            <a:off x="1347537" y="1756611"/>
            <a:ext cx="797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Frequency channel range : 20MHz ~ 80MHz(IEEE 802.11ac Wi-fi standard)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F9115-30D8-09D5-50FB-356816F24AC4}"/>
              </a:ext>
            </a:extLst>
          </p:cNvPr>
          <p:cNvSpPr txBox="1"/>
          <p:nvPr/>
        </p:nvSpPr>
        <p:spPr>
          <a:xfrm>
            <a:off x="1347537" y="2435986"/>
            <a:ext cx="729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Narrow channel bandwidth limits the time domain signal resolution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Limits are exist in differentiating human’s action 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5E8AD-D283-D75E-B3EE-2457DE308690}"/>
              </a:ext>
            </a:extLst>
          </p:cNvPr>
          <p:cNvSpPr txBox="1"/>
          <p:nvPr/>
        </p:nvSpPr>
        <p:spPr>
          <a:xfrm>
            <a:off x="1347537" y="3591018"/>
            <a:ext cx="8592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Larger bandwidth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signal have higher chance to be separate in time domain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1F88F-655E-D365-739C-460F40C11182}"/>
              </a:ext>
            </a:extLst>
          </p:cNvPr>
          <p:cNvSpPr txBox="1"/>
          <p:nvPr/>
        </p:nvSpPr>
        <p:spPr>
          <a:xfrm>
            <a:off x="1347537" y="4284385"/>
            <a:ext cx="592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Using Wi-fi spectrum as input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interference, noise 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689E0-DCB5-C31A-7D63-E54C2858201D}"/>
              </a:ext>
            </a:extLst>
          </p:cNvPr>
          <p:cNvSpPr txBox="1"/>
          <p:nvPr/>
        </p:nvSpPr>
        <p:spPr>
          <a:xfrm>
            <a:off x="1347537" y="5056093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Crowded channels , quality of data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2C1327EB-CCE7-60BE-E96D-74A040973D3E}"/>
              </a:ext>
            </a:extLst>
          </p:cNvPr>
          <p:cNvSpPr/>
          <p:nvPr/>
        </p:nvSpPr>
        <p:spPr>
          <a:xfrm>
            <a:off x="5269836" y="5061976"/>
            <a:ext cx="300790" cy="4476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812099-6020-DA3E-35E6-92D14002347B}"/>
              </a:ext>
            </a:extLst>
          </p:cNvPr>
          <p:cNvSpPr txBox="1"/>
          <p:nvPr/>
        </p:nvSpPr>
        <p:spPr>
          <a:xfrm>
            <a:off x="186785" y="300243"/>
            <a:ext cx="3658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 err="1">
                <a:latin typeface="Malgun Gothic" panose="020B0503020000020004" pitchFamily="34" charset="-127"/>
              </a:rPr>
              <a:t>Wifi</a:t>
            </a:r>
            <a:r>
              <a:rPr kumimoji="1" lang="en-US" altLang="ko-KR" sz="2400" b="1" i="1" dirty="0">
                <a:latin typeface="Malgun Gothic" panose="020B0503020000020004" pitchFamily="34" charset="-127"/>
              </a:rPr>
              <a:t>-Limited Resolution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18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A97DBA-3A57-8409-D554-8C2B0A3D795C}"/>
              </a:ext>
            </a:extLst>
          </p:cNvPr>
          <p:cNvSpPr txBox="1"/>
          <p:nvPr/>
        </p:nvSpPr>
        <p:spPr>
          <a:xfrm>
            <a:off x="1130968" y="2045369"/>
            <a:ext cx="1015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Signal Processing Module : denoising, motion, motion detection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neural network activated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		               non activity  classifying performance 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85BBB5B5-F92F-34DD-E592-34F4D08D7639}"/>
              </a:ext>
            </a:extLst>
          </p:cNvPr>
          <p:cNvSpPr/>
          <p:nvPr/>
        </p:nvSpPr>
        <p:spPr>
          <a:xfrm>
            <a:off x="7447547" y="2430243"/>
            <a:ext cx="300789" cy="2733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6D188-C605-7225-4604-E63036363E82}"/>
              </a:ext>
            </a:extLst>
          </p:cNvPr>
          <p:cNvSpPr txBox="1"/>
          <p:nvPr/>
        </p:nvSpPr>
        <p:spPr>
          <a:xfrm>
            <a:off x="1130968" y="3577573"/>
            <a:ext cx="710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Signal Adapted CNN: learn features of both time and frequency 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8ED392-5578-167C-0642-9F995F13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277" y="4166301"/>
            <a:ext cx="4093316" cy="2382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E07FD9-FCCB-AD17-D2FE-EE4DF2E16DA8}"/>
              </a:ext>
            </a:extLst>
          </p:cNvPr>
          <p:cNvSpPr txBox="1"/>
          <p:nvPr/>
        </p:nvSpPr>
        <p:spPr>
          <a:xfrm>
            <a:off x="186785" y="300243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System Design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053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7C8685-6912-A98E-EC5F-D57C1C4D7930}"/>
              </a:ext>
            </a:extLst>
          </p:cNvPr>
          <p:cNvSpPr txBox="1"/>
          <p:nvPr/>
        </p:nvSpPr>
        <p:spPr>
          <a:xfrm>
            <a:off x="1027947" y="2147099"/>
            <a:ext cx="954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How UWB module works? : transmitting pulse signal modulated by a carrier frequency 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F7E2A0-0F1A-1E19-0CED-C5A48DFA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51" y="3429000"/>
            <a:ext cx="6032500" cy="245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6DBF55-7CE9-3AB1-B869-1C110A84B07D}"/>
              </a:ext>
            </a:extLst>
          </p:cNvPr>
          <p:cNvSpPr txBox="1"/>
          <p:nvPr/>
        </p:nvSpPr>
        <p:spPr>
          <a:xfrm>
            <a:off x="3635270" y="526710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Channel state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70E00-0DD2-F5EE-B76E-4047A1713470}"/>
              </a:ext>
            </a:extLst>
          </p:cNvPr>
          <p:cNvSpPr txBox="1"/>
          <p:nvPr/>
        </p:nvSpPr>
        <p:spPr>
          <a:xfrm>
            <a:off x="2765977" y="3648635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Carrier frequency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64EDB-C69F-EF55-4C72-4A531EECE6D9}"/>
              </a:ext>
            </a:extLst>
          </p:cNvPr>
          <p:cNvSpPr txBox="1"/>
          <p:nvPr/>
        </p:nvSpPr>
        <p:spPr>
          <a:xfrm>
            <a:off x="2221100" y="4932744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Pulse signal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D79A7-E2C5-32E5-6391-BB93C9131614}"/>
              </a:ext>
            </a:extLst>
          </p:cNvPr>
          <p:cNvSpPr txBox="1"/>
          <p:nvPr/>
        </p:nvSpPr>
        <p:spPr>
          <a:xfrm>
            <a:off x="8503151" y="4469884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Received signal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DEC9A-8163-831E-A17C-4F02130C1C93}"/>
              </a:ext>
            </a:extLst>
          </p:cNvPr>
          <p:cNvSpPr txBox="1"/>
          <p:nvPr/>
        </p:nvSpPr>
        <p:spPr>
          <a:xfrm>
            <a:off x="186785" y="300243"/>
            <a:ext cx="375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Modeling of RF Channel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89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A25AEB2-4179-E6B8-0F68-B75CD6DA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48" y="2011648"/>
            <a:ext cx="3181617" cy="556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5A1407-DF55-29FF-2A41-B47EAFD75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4079958"/>
            <a:ext cx="5302948" cy="13313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0DA170-5216-F6DF-17DC-B01C32E6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63" y="1246460"/>
            <a:ext cx="3787433" cy="1136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B370ED-BFE7-AAB0-38C7-D1BFDD010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48" y="2914966"/>
            <a:ext cx="4862862" cy="604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5C0F6E-5B46-FE0F-12F1-68A74FFE4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148" y="1246460"/>
            <a:ext cx="2886076" cy="43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A0F12-5893-745D-1441-B93DE6377218}"/>
              </a:ext>
            </a:extLst>
          </p:cNvPr>
          <p:cNvSpPr txBox="1"/>
          <p:nvPr/>
        </p:nvSpPr>
        <p:spPr>
          <a:xfrm>
            <a:off x="186785" y="300243"/>
            <a:ext cx="3757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Modeling of RF Channel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C20CD-24C4-C794-1586-4BE9BB153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0827" y="3817240"/>
            <a:ext cx="3973703" cy="15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1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B5F92C-5435-CED9-0E28-C72A6266099B}"/>
              </a:ext>
            </a:extLst>
          </p:cNvPr>
          <p:cNvSpPr txBox="1"/>
          <p:nvPr/>
        </p:nvSpPr>
        <p:spPr>
          <a:xfrm>
            <a:off x="186785" y="300243"/>
            <a:ext cx="301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Gaussian Filter, S(t)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1EC4D-0907-0905-C178-E62862656C63}"/>
              </a:ext>
            </a:extLst>
          </p:cNvPr>
          <p:cNvSpPr txBox="1"/>
          <p:nvPr/>
        </p:nvSpPr>
        <p:spPr>
          <a:xfrm>
            <a:off x="914400" y="1684421"/>
            <a:ext cx="486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Filter that impulse response is a Gaussian function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15CF1C-BBB5-3AFB-021A-A22329A3D4AB}"/>
                  </a:ext>
                </a:extLst>
              </p:cNvPr>
              <p:cNvSpPr txBox="1"/>
              <p:nvPr/>
            </p:nvSpPr>
            <p:spPr>
              <a:xfrm>
                <a:off x="1015020" y="2249906"/>
                <a:ext cx="2577266" cy="801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f(x) = exp(-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kumimoji="1" lang="en-US" altLang="ko-Kore-KR" dirty="0"/>
                  <a:t>)</a:t>
                </a:r>
              </a:p>
              <a:p>
                <a:r>
                  <a:rPr kumimoji="1" lang="en-US" altLang="ko-Kore-KR" dirty="0">
                    <a:sym typeface="Wingdings" pitchFamily="2" charset="2"/>
                  </a:rPr>
                  <a:t> Gaussian function</a:t>
                </a:r>
                <a:r>
                  <a:rPr kumimoji="1" lang="en-US" altLang="ko-Kore-KR" dirty="0"/>
                  <a:t> 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15CF1C-BBB5-3AFB-021A-A22329A3D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20" y="2249906"/>
                <a:ext cx="2577266" cy="801181"/>
              </a:xfrm>
              <a:prstGeom prst="rect">
                <a:avLst/>
              </a:prstGeom>
              <a:blipFill>
                <a:blip r:embed="rId3"/>
                <a:stretch>
                  <a:fillRect l="-2463" b="-109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8CC6D546-F8D9-67C4-9B2D-93EC21571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684421"/>
            <a:ext cx="2918786" cy="19193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8376E9-0DBD-19A6-3D4B-C0218660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020" y="3330139"/>
            <a:ext cx="2886076" cy="436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EFFBC6-F85A-2738-F044-C59BA00ADD84}"/>
              </a:ext>
            </a:extLst>
          </p:cNvPr>
          <p:cNvSpPr txBox="1"/>
          <p:nvPr/>
        </p:nvSpPr>
        <p:spPr>
          <a:xfrm>
            <a:off x="914400" y="3958141"/>
            <a:ext cx="686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 Filtering the signal, reduce the noise of time domain, Gaussian pulse 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CA1358-6F71-A89F-CE0C-2263D77AF478}"/>
                  </a:ext>
                </a:extLst>
              </p:cNvPr>
              <p:cNvSpPr txBox="1"/>
              <p:nvPr/>
            </p:nvSpPr>
            <p:spPr>
              <a:xfrm>
                <a:off x="4345564" y="3466420"/>
                <a:ext cx="2248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ore-KR" dirty="0"/>
                  <a:t> = pulse amplitude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CA1358-6F71-A89F-CE0C-2263D77AF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564" y="3466420"/>
                <a:ext cx="2248436" cy="369332"/>
              </a:xfrm>
              <a:prstGeom prst="rect">
                <a:avLst/>
              </a:prstGeom>
              <a:blipFill>
                <a:blip r:embed="rId6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98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6C71B5-EF55-A1B7-8C0E-E10325BA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16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0A2F6-D7EB-53EF-C97E-15C6D28C7A17}"/>
              </a:ext>
            </a:extLst>
          </p:cNvPr>
          <p:cNvSpPr txBox="1"/>
          <p:nvPr/>
        </p:nvSpPr>
        <p:spPr>
          <a:xfrm>
            <a:off x="186785" y="300243"/>
            <a:ext cx="2556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baseband signal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C19F0-5614-AFCC-8348-D11AC95BF867}"/>
              </a:ext>
            </a:extLst>
          </p:cNvPr>
          <p:cNvSpPr txBox="1"/>
          <p:nvPr/>
        </p:nvSpPr>
        <p:spPr>
          <a:xfrm>
            <a:off x="435429" y="1915886"/>
            <a:ext cx="11855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Baseband signal : range of frequencies occupied by signal that has not been modulated to higher frequencies</a:t>
            </a:r>
          </a:p>
          <a:p>
            <a:r>
              <a:rPr kumimoji="1" lang="en-US" altLang="ko-Kore-KR" dirty="0"/>
              <a:t>			   including 0Hz</a:t>
            </a:r>
            <a:r>
              <a:rPr kumimoji="1" lang="en-US" altLang="ko-KR" dirty="0"/>
              <a:t>,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 signal that must be modulated with a high frequency signal to send the original information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1C0DE-EB04-D05A-ED1B-0A2A2377E2CD}"/>
              </a:ext>
            </a:extLst>
          </p:cNvPr>
          <p:cNvSpPr txBox="1"/>
          <p:nvPr/>
        </p:nvSpPr>
        <p:spPr>
          <a:xfrm>
            <a:off x="559822" y="2562217"/>
            <a:ext cx="3415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Consist of DC , and low frequency</a:t>
            </a:r>
          </a:p>
          <a:p>
            <a:r>
              <a:rPr kumimoji="1" lang="en-US" altLang="ko-Kore-KR" dirty="0"/>
              <a:t> 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5024D-ECEB-B46A-1EE6-1433EADDE54C}"/>
              </a:ext>
            </a:extLst>
          </p:cNvPr>
          <p:cNvSpPr txBox="1"/>
          <p:nvPr/>
        </p:nvSpPr>
        <p:spPr>
          <a:xfrm>
            <a:off x="435429" y="343919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 </a:t>
            </a:r>
            <a:endParaRPr lang="en-US" altLang="ko-Kore-KR" dirty="0">
              <a:solidFill>
                <a:srgbClr val="000000"/>
              </a:solidFill>
              <a:latin typeface="n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3158F1-FADE-4C87-98F9-72C566C04D27}"/>
                  </a:ext>
                </a:extLst>
              </p:cNvPr>
              <p:cNvSpPr txBox="1"/>
              <p:nvPr/>
            </p:nvSpPr>
            <p:spPr>
              <a:xfrm>
                <a:off x="435429" y="3608473"/>
                <a:ext cx="5276444" cy="421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/>
                  <a:t>S(t)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3158F1-FADE-4C87-98F9-72C566C04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9" y="3608473"/>
                <a:ext cx="5276444" cy="421782"/>
              </a:xfrm>
              <a:prstGeom prst="rect">
                <a:avLst/>
              </a:prstGeom>
              <a:blipFill>
                <a:blip r:embed="rId3"/>
                <a:stretch>
                  <a:fillRect l="-1155" t="-8696" b="-20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F1E9D2-728B-3EA8-4425-FDD016A1C6A0}"/>
              </a:ext>
            </a:extLst>
          </p:cNvPr>
          <p:cNvSpPr txBox="1"/>
          <p:nvPr/>
        </p:nvSpPr>
        <p:spPr>
          <a:xfrm>
            <a:off x="435429" y="4443374"/>
            <a:ext cx="395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– phase : energy that exist in all status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156261-D665-813B-AC87-385C3593D1B1}"/>
              </a:ext>
            </a:extLst>
          </p:cNvPr>
          <p:cNvSpPr txBox="1"/>
          <p:nvPr/>
        </p:nvSpPr>
        <p:spPr>
          <a:xfrm>
            <a:off x="379592" y="5041159"/>
            <a:ext cx="394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Quadrature :  Exist in Dynamic Situation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132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BCDE1D-C66A-22BF-2882-2E6D2332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77C4E-D7F1-CECF-5036-DE63886E5A85}"/>
                  </a:ext>
                </a:extLst>
              </p:cNvPr>
              <p:cNvSpPr txBox="1"/>
              <p:nvPr/>
            </p:nvSpPr>
            <p:spPr>
              <a:xfrm>
                <a:off x="186785" y="300243"/>
                <a:ext cx="58806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i="1" dirty="0">
                    <a:latin typeface="Malgun Gothic" panose="020B0503020000020004" pitchFamily="34" charset="-127"/>
                  </a:rPr>
                  <a:t>Carrier frequency(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kumimoji="1" lang="en-US" altLang="ko-KR" sz="2400" b="1" i="1" dirty="0">
                    <a:latin typeface="Malgun Gothic" panose="020B0503020000020004" pitchFamily="34" charset="-127"/>
                  </a:rPr>
                  <a:t>,  Carrier signal  </a:t>
                </a:r>
                <a:endParaRPr kumimoji="1" lang="ko-KR" altLang="en-US" sz="2400" b="1" i="1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777C4E-D7F1-CECF-5036-DE63886E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5" y="300243"/>
                <a:ext cx="5880649" cy="461665"/>
              </a:xfrm>
              <a:prstGeom prst="rect">
                <a:avLst/>
              </a:prstGeom>
              <a:blipFill>
                <a:blip r:embed="rId3"/>
                <a:stretch>
                  <a:fillRect l="-1660" t="-10526" r="-622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81F80C-4977-B0EA-CE6A-51FCD29DFD08}"/>
                  </a:ext>
                </a:extLst>
              </p:cNvPr>
              <p:cNvSpPr txBox="1"/>
              <p:nvPr/>
            </p:nvSpPr>
            <p:spPr>
              <a:xfrm>
                <a:off x="334537" y="1781615"/>
                <a:ext cx="7789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i="0" dirty="0">
                    <a:solidFill>
                      <a:srgbClr val="000000"/>
                    </a:solidFill>
                    <a:effectLst/>
                    <a:latin typeface="noto"/>
                  </a:rPr>
                  <a:t>Carrier </a:t>
                </a:r>
                <a:r>
                  <a:rPr lang="en-US" altLang="ko-KR" b="1" dirty="0">
                    <a:solidFill>
                      <a:srgbClr val="000000"/>
                    </a:solidFill>
                    <a:latin typeface="noto"/>
                  </a:rPr>
                  <a:t>frequency(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0000"/>
                    </a:solidFill>
                    <a:latin typeface="noto"/>
                  </a:rPr>
                  <a:t>) </a:t>
                </a:r>
                <a:r>
                  <a:rPr lang="en-US" altLang="ko-KR" dirty="0">
                    <a:solidFill>
                      <a:srgbClr val="000000"/>
                    </a:solidFill>
                    <a:latin typeface="noto"/>
                  </a:rPr>
                  <a:t>: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noto"/>
                  </a:rPr>
                  <a:t>The central frequency used to communicate information.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81F80C-4977-B0EA-CE6A-51FCD29DF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7" y="1781615"/>
                <a:ext cx="7789825" cy="369332"/>
              </a:xfrm>
              <a:prstGeom prst="rect">
                <a:avLst/>
              </a:prstGeom>
              <a:blipFill>
                <a:blip r:embed="rId4"/>
                <a:stretch>
                  <a:fillRect l="-70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CD42250-D6D3-C1BF-F5CB-B72D35A20B57}"/>
              </a:ext>
            </a:extLst>
          </p:cNvPr>
          <p:cNvSpPr txBox="1"/>
          <p:nvPr/>
        </p:nvSpPr>
        <p:spPr>
          <a:xfrm>
            <a:off x="334537" y="2805063"/>
            <a:ext cx="90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Carrier Signal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Frequency used for information transport in communication using electricity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14CE2-7D47-A3EB-9B5C-5F584FE2EF4E}"/>
              </a:ext>
            </a:extLst>
          </p:cNvPr>
          <p:cNvSpPr txBox="1"/>
          <p:nvPr/>
        </p:nvSpPr>
        <p:spPr>
          <a:xfrm>
            <a:off x="334537" y="382851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"/>
              </a:rPr>
              <a:t>Correlation </a:t>
            </a:r>
            <a:r>
              <a:rPr lang="en-US" altLang="ko-KR" b="1" dirty="0">
                <a:solidFill>
                  <a:srgbClr val="000000"/>
                </a:solidFill>
                <a:latin typeface="noto"/>
              </a:rPr>
              <a:t>between baseband signal and carrier signal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When a carrier signal  is multiplied by a baseband signal (Modulating signal), it turns into a high-frequency modulated signal (modulated signal)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0C1142-D530-19C0-31A0-D3C13145C039}"/>
                  </a:ext>
                </a:extLst>
              </p:cNvPr>
              <p:cNvSpPr txBox="1"/>
              <p:nvPr/>
            </p:nvSpPr>
            <p:spPr>
              <a:xfrm>
                <a:off x="791736" y="4944292"/>
                <a:ext cx="2832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x(t)  =  s(t ) * cos(2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𝝅</m:t>
                    </m:r>
                    <m:sSub>
                      <m:sSubPr>
                        <m:ctrlPr>
                          <a:rPr kumimoji="1"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kumimoji="1" lang="en-US" altLang="ko-KR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kumimoji="1" lang="en-US" altLang="ko-KR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0C1142-D530-19C0-31A0-D3C13145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36" y="4944292"/>
                <a:ext cx="2832763" cy="369332"/>
              </a:xfrm>
              <a:prstGeom prst="rect">
                <a:avLst/>
              </a:prstGeom>
              <a:blipFill>
                <a:blip r:embed="rId5"/>
                <a:stretch>
                  <a:fillRect l="-193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1E55A28-E7EB-06B5-8C1C-A0770CF9B6D2}"/>
              </a:ext>
            </a:extLst>
          </p:cNvPr>
          <p:cNvSpPr txBox="1"/>
          <p:nvPr/>
        </p:nvSpPr>
        <p:spPr>
          <a:xfrm>
            <a:off x="186785" y="618842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Modulated signal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DF26EB8-6E5C-AB23-A8FF-3BBE812C415A}"/>
              </a:ext>
            </a:extLst>
          </p:cNvPr>
          <p:cNvCxnSpPr>
            <a:cxnSpLocks/>
          </p:cNvCxnSpPr>
          <p:nvPr/>
        </p:nvCxnSpPr>
        <p:spPr>
          <a:xfrm flipH="1">
            <a:off x="869795" y="5369129"/>
            <a:ext cx="220442" cy="70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6AB798D-FD2D-6A8D-D236-10C9F8C9A0F7}"/>
              </a:ext>
            </a:extLst>
          </p:cNvPr>
          <p:cNvCxnSpPr>
            <a:cxnSpLocks/>
          </p:cNvCxnSpPr>
          <p:nvPr/>
        </p:nvCxnSpPr>
        <p:spPr>
          <a:xfrm>
            <a:off x="1993690" y="5369129"/>
            <a:ext cx="515334" cy="70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A8B98D-14EA-D1B1-4C1B-1393FCD7ED4C}"/>
              </a:ext>
            </a:extLst>
          </p:cNvPr>
          <p:cNvSpPr txBox="1"/>
          <p:nvPr/>
        </p:nvSpPr>
        <p:spPr>
          <a:xfrm>
            <a:off x="2056441" y="621156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Baseband signal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025697-5E01-1A88-349E-F2025CEB74AD}"/>
              </a:ext>
            </a:extLst>
          </p:cNvPr>
          <p:cNvCxnSpPr>
            <a:cxnSpLocks/>
          </p:cNvCxnSpPr>
          <p:nvPr/>
        </p:nvCxnSpPr>
        <p:spPr>
          <a:xfrm>
            <a:off x="3412477" y="5313624"/>
            <a:ext cx="1003406" cy="874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B1E5D1-A5A3-C625-F64C-E78FAC26A595}"/>
              </a:ext>
            </a:extLst>
          </p:cNvPr>
          <p:cNvSpPr txBox="1"/>
          <p:nvPr/>
        </p:nvSpPr>
        <p:spPr>
          <a:xfrm>
            <a:off x="3914180" y="6211567"/>
            <a:ext cx="185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Carrier frequency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931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C20F92-6EBD-5069-FC34-5AC603561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18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2A66D-A8FC-1F7C-C4C6-6F86DF5A1162}"/>
                  </a:ext>
                </a:extLst>
              </p:cNvPr>
              <p:cNvSpPr txBox="1"/>
              <p:nvPr/>
            </p:nvSpPr>
            <p:spPr>
              <a:xfrm>
                <a:off x="186785" y="300243"/>
                <a:ext cx="60056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i="1" dirty="0">
                    <a:latin typeface="Malgun Gothic" panose="020B0503020000020004" pitchFamily="34" charset="-127"/>
                  </a:rPr>
                  <a:t>Transmitted </a:t>
                </a:r>
                <a:r>
                  <a:rPr kumimoji="1" lang="en-US" altLang="ko-KR" sz="2400" b="1" i="1" dirty="0" err="1">
                    <a:latin typeface="Malgun Gothic" panose="020B0503020000020004" pitchFamily="34" charset="-127"/>
                  </a:rPr>
                  <a:t>signal,up</a:t>
                </a:r>
                <a:r>
                  <a:rPr kumimoji="1" lang="en-US" altLang="ko-KR" sz="2400" b="1" i="1" dirty="0">
                    <a:latin typeface="Malgun Gothic" panose="020B0503020000020004" pitchFamily="34" charset="-127"/>
                  </a:rPr>
                  <a:t> conversion,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400" b="1" i="1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62A66D-A8FC-1F7C-C4C6-6F86DF5A1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5" y="300243"/>
                <a:ext cx="6005683" cy="461665"/>
              </a:xfrm>
              <a:prstGeom prst="rect">
                <a:avLst/>
              </a:prstGeom>
              <a:blipFill>
                <a:blip r:embed="rId3"/>
                <a:stretch>
                  <a:fillRect l="-1624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C02087-9D3E-457B-E820-686B4A7A5175}"/>
              </a:ext>
            </a:extLst>
          </p:cNvPr>
          <p:cNvSpPr txBox="1"/>
          <p:nvPr/>
        </p:nvSpPr>
        <p:spPr>
          <a:xfrm>
            <a:off x="558875" y="3157183"/>
            <a:ext cx="563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Doppler shift, time shift effect </a:t>
            </a:r>
            <a:r>
              <a:rPr kumimoji="1" lang="en-US" altLang="ko-Kore-KR" dirty="0">
                <a:sym typeface="Wingdings" pitchFamily="2" charset="2"/>
              </a:rPr>
              <a:t>  </a:t>
            </a:r>
            <a:r>
              <a:rPr kumimoji="1" lang="en-US" altLang="ko-Kore-KR" dirty="0" err="1">
                <a:sym typeface="Wingdings" pitchFamily="2" charset="2"/>
              </a:rPr>
              <a:t>kTs</a:t>
            </a:r>
            <a:r>
              <a:rPr kumimoji="1" lang="en-US" altLang="ko-Kore-KR" dirty="0">
                <a:sym typeface="Wingdings" pitchFamily="2" charset="2"/>
              </a:rPr>
              <a:t> shift in time domain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BCA67-B73D-F46C-5188-7E53F2B39EE5}"/>
                  </a:ext>
                </a:extLst>
              </p:cNvPr>
              <p:cNvSpPr txBox="1"/>
              <p:nvPr/>
            </p:nvSpPr>
            <p:spPr>
              <a:xfrm>
                <a:off x="608342" y="4390175"/>
                <a:ext cx="3834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Xk(t) = S(t-KTs)*cos(2</a:t>
                </a:r>
                <a:r>
                  <a:rPr kumimoji="1" lang="el-GR" altLang="ko-Kore-KR" dirty="0"/>
                  <a:t> </a:t>
                </a:r>
                <a14:m>
                  <m:oMath xmlns:m="http://schemas.openxmlformats.org/officeDocument/2006/math">
                    <m:r>
                      <a:rPr kumimoji="1" lang="el-GR" altLang="ko-Kore-KR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𝑓𝑐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𝐾𝑇𝑠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BCA67-B73D-F46C-5188-7E53F2B39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42" y="4390175"/>
                <a:ext cx="3834768" cy="369332"/>
              </a:xfrm>
              <a:prstGeom prst="rect">
                <a:avLst/>
              </a:prstGeom>
              <a:blipFill>
                <a:blip r:embed="rId4"/>
                <a:stretch>
                  <a:fillRect l="-1431" t="-9836" b="-229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44A0300-B801-1F06-570B-2C5A5CCF1976}"/>
              </a:ext>
            </a:extLst>
          </p:cNvPr>
          <p:cNvSpPr txBox="1"/>
          <p:nvPr/>
        </p:nvSpPr>
        <p:spPr>
          <a:xfrm>
            <a:off x="608342" y="1457326"/>
            <a:ext cx="1012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Up conversion 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converting signals of low frequencies or bands into high frequencies or high frequencies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BF43C-2829-537A-9AD5-9AC81BEF9DE5}"/>
              </a:ext>
            </a:extLst>
          </p:cNvPr>
          <p:cNvSpPr txBox="1"/>
          <p:nvPr/>
        </p:nvSpPr>
        <p:spPr>
          <a:xfrm>
            <a:off x="6704342" y="3157183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K:  kth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4F98B-911C-FAAC-ACB6-B00F7D997D31}"/>
                  </a:ext>
                </a:extLst>
              </p:cNvPr>
              <p:cNvSpPr txBox="1"/>
              <p:nvPr/>
            </p:nvSpPr>
            <p:spPr>
              <a:xfrm>
                <a:off x="6704342" y="4124419"/>
                <a:ext cx="3155929" cy="5464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duration of the frame (=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64F98B-911C-FAAC-ACB6-B00F7D997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342" y="4124419"/>
                <a:ext cx="3155929" cy="546496"/>
              </a:xfrm>
              <a:prstGeom prst="rect">
                <a:avLst/>
              </a:prstGeom>
              <a:blipFill>
                <a:blip r:embed="rId5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37BB9-A571-344A-5D50-F1F4FDE592D6}"/>
                  </a:ext>
                </a:extLst>
              </p:cNvPr>
              <p:cNvSpPr txBox="1"/>
              <p:nvPr/>
            </p:nvSpPr>
            <p:spPr>
              <a:xfrm>
                <a:off x="608342" y="5726507"/>
                <a:ext cx="9580315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𝒑𝒖𝒍𝒔𝒆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𝒓𝒆𝒑𝒆𝒕𝒂𝒕𝒊𝒐𝒏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𝒇𝒓𝒆𝒒𝒖𝒆𝒏𝒄𝒚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 number of pulses of a repeating signal in a specific time unit.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B37BB9-A571-344A-5D50-F1F4FDE5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42" y="5726507"/>
                <a:ext cx="9580315" cy="394210"/>
              </a:xfrm>
              <a:prstGeom prst="rect">
                <a:avLst/>
              </a:prstGeom>
              <a:blipFill>
                <a:blip r:embed="rId6"/>
                <a:stretch>
                  <a:fillRect l="-255" t="-7692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89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A43B39-64E1-D22E-0101-D4CD718E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1327D0-6D17-B401-4B25-F5F0744CA861}"/>
                  </a:ext>
                </a:extLst>
              </p:cNvPr>
              <p:cNvSpPr txBox="1"/>
              <p:nvPr/>
            </p:nvSpPr>
            <p:spPr>
              <a:xfrm>
                <a:off x="186785" y="300243"/>
                <a:ext cx="5785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i="1" dirty="0">
                    <a:latin typeface="Malgun Gothic" panose="020B0503020000020004" pitchFamily="34" charset="-127"/>
                  </a:rPr>
                  <a:t>CSI(Channel State Information),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ko-KR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400" b="1" i="1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1327D0-6D17-B401-4B25-F5F0744CA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5" y="300243"/>
                <a:ext cx="5785943" cy="461665"/>
              </a:xfrm>
              <a:prstGeom prst="rect">
                <a:avLst/>
              </a:prstGeom>
              <a:blipFill>
                <a:blip r:embed="rId3"/>
                <a:stretch>
                  <a:fillRect l="-168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66DE22-57AC-D583-3107-81D7767DEEF6}"/>
              </a:ext>
            </a:extLst>
          </p:cNvPr>
          <p:cNvSpPr txBox="1"/>
          <p:nvPr/>
        </p:nvSpPr>
        <p:spPr>
          <a:xfrm>
            <a:off x="500063" y="1571625"/>
            <a:ext cx="740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Channel State Information(CSI) </a:t>
            </a:r>
            <a:r>
              <a:rPr kumimoji="1" lang="en-US" altLang="ko-Kore-KR" dirty="0"/>
              <a:t>: Information of communication channel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02FE9-34CD-6F24-5F7F-A135D6F5D53A}"/>
              </a:ext>
            </a:extLst>
          </p:cNvPr>
          <p:cNvSpPr txBox="1"/>
          <p:nvPr/>
        </p:nvSpPr>
        <p:spPr>
          <a:xfrm>
            <a:off x="500063" y="2207850"/>
            <a:ext cx="6253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 mobile communication, change of channel state is very fast</a:t>
            </a:r>
          </a:p>
          <a:p>
            <a:r>
              <a:rPr kumimoji="1" lang="en-US" altLang="ko-Kore-KR" dirty="0"/>
              <a:t>For efficient and stable network, require to report channel status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279E0B-5308-2456-FFD9-5AF63ED0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3371202"/>
            <a:ext cx="4862862" cy="604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C1D8F-ADD1-ADEE-4A10-CE1E3983C1E5}"/>
              </a:ext>
            </a:extLst>
          </p:cNvPr>
          <p:cNvSpPr txBox="1"/>
          <p:nvPr/>
        </p:nvSpPr>
        <p:spPr>
          <a:xfrm>
            <a:off x="500063" y="4963908"/>
            <a:ext cx="348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Sum until </a:t>
            </a:r>
            <a:r>
              <a:rPr kumimoji="1" lang="en-US" altLang="ko-Kore-KR" dirty="0" err="1"/>
              <a:t>Pth</a:t>
            </a:r>
            <a:r>
              <a:rPr kumimoji="1" lang="en-US" altLang="ko-Kore-KR" dirty="0"/>
              <a:t> reflection path signal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B2482-77C4-D5F7-976A-2B5AB4119713}"/>
              </a:ext>
            </a:extLst>
          </p:cNvPr>
          <p:cNvSpPr txBox="1"/>
          <p:nvPr/>
        </p:nvSpPr>
        <p:spPr>
          <a:xfrm>
            <a:off x="394469" y="6246464"/>
            <a:ext cx="567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Why using </a:t>
            </a:r>
            <a:r>
              <a:rPr lang="en-US" altLang="ko-KR" dirty="0" err="1"/>
              <a:t>delat</a:t>
            </a:r>
            <a:r>
              <a:rPr lang="en-US" altLang="ko-KR" dirty="0"/>
              <a:t> function? : modeling signal in specific time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E723AA-C4A9-F50F-8006-4C4F867AC6BF}"/>
                  </a:ext>
                </a:extLst>
              </p:cNvPr>
              <p:cNvSpPr txBox="1"/>
              <p:nvPr/>
            </p:nvSpPr>
            <p:spPr>
              <a:xfrm>
                <a:off x="5251665" y="5043897"/>
                <a:ext cx="6224159" cy="3079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Propagation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attenuation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Pth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path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E723AA-C4A9-F50F-8006-4C4F867AC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665" y="5043897"/>
                <a:ext cx="6224159" cy="307905"/>
              </a:xfrm>
              <a:prstGeom prst="rect">
                <a:avLst/>
              </a:prstGeom>
              <a:blipFill>
                <a:blip r:embed="rId5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30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A7A93-286A-8C2D-B079-34E9C26CBC24}"/>
              </a:ext>
            </a:extLst>
          </p:cNvPr>
          <p:cNvSpPr txBox="1"/>
          <p:nvPr/>
        </p:nvSpPr>
        <p:spPr>
          <a:xfrm>
            <a:off x="5498590" y="988741"/>
            <a:ext cx="5888754" cy="4880518"/>
          </a:xfrm>
          <a:prstGeom prst="rect">
            <a:avLst/>
          </a:prstGeo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4800" b="1" i="1" kern="1200" cap="all" spc="200" baseline="0" dirty="0">
                <a:latin typeface="Malgun Gothic" panose="020B0503020000020004" pitchFamily="34" charset="-127"/>
                <a:ea typeface="+mj-ea"/>
                <a:cs typeface="+mj-cs"/>
              </a:rPr>
              <a:t>What is Convolution Neural Network?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Malgun Gothic" panose="020B0503020000020004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1783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94BCEA-5CA8-E608-BE60-78DBF8C9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C88A4-EE8E-EB3B-FC5D-815F17E1263F}"/>
              </a:ext>
            </a:extLst>
          </p:cNvPr>
          <p:cNvSpPr txBox="1"/>
          <p:nvPr/>
        </p:nvSpPr>
        <p:spPr>
          <a:xfrm>
            <a:off x="186785" y="300243"/>
            <a:ext cx="577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Dirac delta function, transfer function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08F6F6-4D9E-4C92-3B70-6991CD996309}"/>
                  </a:ext>
                </a:extLst>
              </p:cNvPr>
              <p:cNvSpPr txBox="1"/>
              <p:nvPr/>
            </p:nvSpPr>
            <p:spPr>
              <a:xfrm>
                <a:off x="534403" y="1898680"/>
                <a:ext cx="196996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ko-KR" alt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=0)</m:t>
                              </m:r>
                            </m:e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08F6F6-4D9E-4C92-3B70-6991CD99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3" y="1898680"/>
                <a:ext cx="1969963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1AEDDB-05D6-6538-5057-CF4B14F858DC}"/>
                  </a:ext>
                </a:extLst>
              </p:cNvPr>
              <p:cNvSpPr txBox="1"/>
              <p:nvPr/>
            </p:nvSpPr>
            <p:spPr>
              <a:xfrm>
                <a:off x="3679102" y="1908810"/>
                <a:ext cx="1293239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ko-KR" alt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1AEDDB-05D6-6538-5057-CF4B14F85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102" y="1908810"/>
                <a:ext cx="1293239" cy="597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F5294E5-4941-64C9-7780-07494E8622C9}"/>
              </a:ext>
            </a:extLst>
          </p:cNvPr>
          <p:cNvSpPr txBox="1"/>
          <p:nvPr/>
        </p:nvSpPr>
        <p:spPr>
          <a:xfrm>
            <a:off x="451945" y="1145628"/>
            <a:ext cx="394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Feature of </a:t>
            </a:r>
            <a:r>
              <a:rPr lang="en-US" altLang="ko-KR" sz="2400" dirty="0" err="1"/>
              <a:t>dirac</a:t>
            </a:r>
            <a:r>
              <a:rPr lang="en-US" altLang="ko-KR" sz="2400" dirty="0"/>
              <a:t> delta function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1858D-B0DB-32F3-B3F5-CAD4FE7C9C86}"/>
                  </a:ext>
                </a:extLst>
              </p:cNvPr>
              <p:cNvSpPr txBox="1"/>
              <p:nvPr/>
            </p:nvSpPr>
            <p:spPr>
              <a:xfrm>
                <a:off x="666641" y="4473195"/>
                <a:ext cx="3905877" cy="486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H(S)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/>
                          <m:t>L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m:rPr>
                            <m:nor/>
                          </m:rPr>
                          <a:rPr lang="en-US" altLang="ko-KR"/>
                          <m:t>L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ko-KR" alt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71858D-B0DB-32F3-B3F5-CAD4FE7C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41" y="4473195"/>
                <a:ext cx="3905877" cy="486865"/>
              </a:xfrm>
              <a:prstGeom prst="rect">
                <a:avLst/>
              </a:prstGeom>
              <a:blipFill>
                <a:blip r:embed="rId4"/>
                <a:stretch>
                  <a:fillRect l="-3588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F9712C4-4AA7-2D37-057C-B468080D5E5A}"/>
              </a:ext>
            </a:extLst>
          </p:cNvPr>
          <p:cNvSpPr txBox="1"/>
          <p:nvPr/>
        </p:nvSpPr>
        <p:spPr>
          <a:xfrm>
            <a:off x="451945" y="3429000"/>
            <a:ext cx="229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Transfer function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FD5745-5B5A-0F2B-1C21-13EEF105A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785" y="3121023"/>
            <a:ext cx="3795709" cy="3678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AA6E77-5F09-FF1E-296E-F173C5EC60B6}"/>
                  </a:ext>
                </a:extLst>
              </p:cNvPr>
              <p:cNvSpPr txBox="1"/>
              <p:nvPr/>
            </p:nvSpPr>
            <p:spPr>
              <a:xfrm>
                <a:off x="5543442" y="1721153"/>
                <a:ext cx="2479525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ko-KR" alt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AA6E77-5F09-FF1E-296E-F173C5EC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442" y="1721153"/>
                <a:ext cx="2479525" cy="5975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9040603-E0E9-1252-4E69-B77883619479}"/>
              </a:ext>
            </a:extLst>
          </p:cNvPr>
          <p:cNvSpPr txBox="1"/>
          <p:nvPr/>
        </p:nvSpPr>
        <p:spPr>
          <a:xfrm>
            <a:off x="534403" y="5672785"/>
            <a:ext cx="567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Why using delta function? : modeling signal in specific time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4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482A18-2EF5-5CBA-F04D-05316BE8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E0507-ADFC-4810-F268-FF89DC59821F}"/>
              </a:ext>
            </a:extLst>
          </p:cNvPr>
          <p:cNvSpPr txBox="1"/>
          <p:nvPr/>
        </p:nvSpPr>
        <p:spPr>
          <a:xfrm>
            <a:off x="186785" y="300243"/>
            <a:ext cx="6946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CSI(Channel State Information) , Convolution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AABD0-2CF4-0366-D361-957584E13ADD}"/>
              </a:ext>
            </a:extLst>
          </p:cNvPr>
          <p:cNvSpPr txBox="1"/>
          <p:nvPr/>
        </p:nvSpPr>
        <p:spPr>
          <a:xfrm>
            <a:off x="446314" y="1295400"/>
            <a:ext cx="683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CSI(Channel State Information) : Information of communication channel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4006E-29CB-D261-26A9-24069A46CC3E}"/>
              </a:ext>
            </a:extLst>
          </p:cNvPr>
          <p:cNvSpPr txBox="1"/>
          <p:nvPr/>
        </p:nvSpPr>
        <p:spPr>
          <a:xfrm>
            <a:off x="446314" y="2079172"/>
            <a:ext cx="6253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 mobile communication, change of channel state is very fast</a:t>
            </a:r>
          </a:p>
          <a:p>
            <a:r>
              <a:rPr kumimoji="1" lang="en-US" altLang="ko-Kore-KR" dirty="0"/>
              <a:t>For efficient and stable network, require to report channel status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43DD2F-0FD3-85CA-8FA2-AB6A2E49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52" y="4094850"/>
            <a:ext cx="5302948" cy="1331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1645F-7A48-C068-6C88-4F85BA85A923}"/>
              </a:ext>
            </a:extLst>
          </p:cNvPr>
          <p:cNvSpPr txBox="1"/>
          <p:nvPr/>
        </p:nvSpPr>
        <p:spPr>
          <a:xfrm>
            <a:off x="446314" y="3171520"/>
            <a:ext cx="908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Convolution : </a:t>
            </a:r>
            <a:r>
              <a:rPr kumimoji="1" lang="en-US" altLang="ko-Kore-KR" dirty="0">
                <a:solidFill>
                  <a:srgbClr val="000000"/>
                </a:solidFill>
                <a:latin typeface="noto"/>
              </a:rPr>
              <a:t>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mathematical operation that multiplies one function with another by its inversion and then integrates it over an interval to obtain a new function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(usually in sampling of signal)</a:t>
            </a:r>
            <a:endParaRPr kumimoji="1"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6EBE66-8353-4CEE-0EC9-54C9B6A03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24" y="2004711"/>
            <a:ext cx="5241191" cy="715870"/>
          </a:xfrm>
          <a:prstGeom prst="rect">
            <a:avLst/>
          </a:prstGeom>
        </p:spPr>
      </p:pic>
      <p:pic>
        <p:nvPicPr>
          <p:cNvPr id="10" name="그림 9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5F7F228-C7CD-16D2-900A-44F35A200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28" y="4704747"/>
            <a:ext cx="6638394" cy="19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7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634B1A-16B2-6980-B2DC-C4BC0FDB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5EB35-4478-1B8D-2C54-0BFF8198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91" y="1388792"/>
            <a:ext cx="6014253" cy="821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3AD5C3-CE81-5DD8-59A5-60FACF92B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91" y="2452315"/>
            <a:ext cx="5302948" cy="1331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0F9FAA-2802-C82A-CFF3-70E8CCBA11BE}"/>
                  </a:ext>
                </a:extLst>
              </p:cNvPr>
              <p:cNvSpPr txBox="1"/>
              <p:nvPr/>
            </p:nvSpPr>
            <p:spPr>
              <a:xfrm>
                <a:off x="6025415" y="2919784"/>
                <a:ext cx="3330976" cy="39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)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𝑚𝐷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))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0F9FAA-2802-C82A-CFF3-70E8CCBA1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415" y="2919784"/>
                <a:ext cx="3330976" cy="396391"/>
              </a:xfrm>
              <a:prstGeom prst="rect">
                <a:avLst/>
              </a:prstGeom>
              <a:blipFill>
                <a:blip r:embed="rId4"/>
                <a:stretch>
                  <a:fillRect l="-548" t="-7692" r="-548" b="-1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9E78E5-4FDC-3C84-14DC-D23DE53D94A9}"/>
                  </a:ext>
                </a:extLst>
              </p:cNvPr>
              <p:cNvSpPr txBox="1"/>
              <p:nvPr/>
            </p:nvSpPr>
            <p:spPr>
              <a:xfrm>
                <a:off x="288758" y="4246935"/>
                <a:ext cx="5716693" cy="702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(t)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/>
                          <m:t>) + 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𝑚𝐷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/>
                          <m:t>))</m:t>
                        </m:r>
                      </m:e>
                    </m:nary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⁡(2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9E78E5-4FDC-3C84-14DC-D23DE53D9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4246935"/>
                <a:ext cx="5716693" cy="702180"/>
              </a:xfrm>
              <a:prstGeom prst="rect">
                <a:avLst/>
              </a:prstGeom>
              <a:blipFill>
                <a:blip r:embed="rId5"/>
                <a:stretch>
                  <a:fillRect t="-60870" b="-5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520DD-5B07-DB38-8611-818620214C2C}"/>
                  </a:ext>
                </a:extLst>
              </p:cNvPr>
              <p:cNvSpPr txBox="1"/>
              <p:nvPr/>
            </p:nvSpPr>
            <p:spPr>
              <a:xfrm>
                <a:off x="288758" y="4963671"/>
                <a:ext cx="10426444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) 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ko-KR" dirty="0"/>
                          <m:t>) 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𝑚𝐷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m:rPr>
                        <m:nor/>
                      </m:rPr>
                      <a:rPr lang="en-US" altLang="ko-KR" dirty="0"/>
                      <m:t>)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𝑚𝐷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 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520DD-5B07-DB38-8611-818620214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8" y="4963671"/>
                <a:ext cx="10426444" cy="410497"/>
              </a:xfrm>
              <a:prstGeom prst="rect">
                <a:avLst/>
              </a:prstGeom>
              <a:blipFill>
                <a:blip r:embed="rId6"/>
                <a:stretch>
                  <a:fillRect t="-2941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63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68A6A8-C094-BCDA-6E2F-36E7E80A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2D9E04-BAF2-4284-CB98-A064E561BD69}"/>
                  </a:ext>
                </a:extLst>
              </p:cNvPr>
              <p:cNvSpPr txBox="1"/>
              <p:nvPr/>
            </p:nvSpPr>
            <p:spPr>
              <a:xfrm>
                <a:off x="186785" y="300243"/>
                <a:ext cx="38785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i="1" dirty="0">
                    <a:latin typeface="Malgun Gothic" panose="020B0503020000020004" pitchFamily="34" charset="-127"/>
                  </a:rPr>
                  <a:t>IQ down conversion,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b="1" i="1" dirty="0">
                  <a:latin typeface="Malgun Gothic" panose="020B0503020000020004" pitchFamily="34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2D9E04-BAF2-4284-CB98-A064E561B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5" y="300243"/>
                <a:ext cx="3878562" cy="461665"/>
              </a:xfrm>
              <a:prstGeom prst="rect">
                <a:avLst/>
              </a:prstGeom>
              <a:blipFill>
                <a:blip r:embed="rId3"/>
                <a:stretch>
                  <a:fillRect l="-251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4A3E7-DF86-DEC5-D627-27BB53D61FEB}"/>
                  </a:ext>
                </a:extLst>
              </p:cNvPr>
              <p:cNvSpPr txBox="1"/>
              <p:nvPr/>
            </p:nvSpPr>
            <p:spPr>
              <a:xfrm>
                <a:off x="588579" y="2895877"/>
                <a:ext cx="7454235" cy="1227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altLang="ko-KR" b="0" i="0" dirty="0">
                    <a:solidFill>
                      <a:srgbClr val="374151"/>
                    </a:solidFill>
                    <a:effectLst/>
                    <a:latin typeface="Söhne"/>
                  </a:rPr>
                  <a:t>I(t) = y(t) * cos(2πfc t)  </a:t>
                </a:r>
                <a:r>
                  <a:rPr lang="fr-FR" altLang="ko-KR" b="0" i="0" dirty="0">
                    <a:solidFill>
                      <a:srgbClr val="374151"/>
                    </a:solidFill>
                    <a:effectLst/>
                    <a:latin typeface="Söhne"/>
                    <a:sym typeface="Wingdings" panose="05000000000000000000" pitchFamily="2" charset="2"/>
                  </a:rPr>
                  <a:t> real number part </a:t>
                </a:r>
                <a:r>
                  <a:rPr lang="en-US" altLang="ko-KR" b="0" i="0" dirty="0">
                    <a:solidFill>
                      <a:srgbClr val="374151"/>
                    </a:solidFill>
                    <a:effectLst/>
                    <a:latin typeface="Söhne"/>
                  </a:rPr>
                  <a:t>(In-phase)</a:t>
                </a:r>
                <a:endParaRPr lang="fr-FR" altLang="ko-KR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  <a:p>
                <a:r>
                  <a:rPr lang="fr-FR" altLang="ko-KR" b="0" i="0" dirty="0">
                    <a:solidFill>
                      <a:srgbClr val="374151"/>
                    </a:solidFill>
                    <a:effectLst/>
                    <a:latin typeface="Söhne"/>
                  </a:rPr>
                  <a:t>Q(t) = -y(t) * sin(2πfc t) </a:t>
                </a:r>
                <a:r>
                  <a:rPr lang="fr-FR" altLang="ko-KR" b="0" i="0" dirty="0">
                    <a:solidFill>
                      <a:srgbClr val="374151"/>
                    </a:solidFill>
                    <a:effectLst/>
                    <a:latin typeface="Söhne"/>
                    <a:sym typeface="Wingdings" panose="05000000000000000000" pitchFamily="2" charset="2"/>
                  </a:rPr>
                  <a:t> imaginary number part </a:t>
                </a:r>
                <a:r>
                  <a:rPr lang="en-US" altLang="ko-KR" b="0" i="0" dirty="0">
                    <a:solidFill>
                      <a:srgbClr val="374151"/>
                    </a:solidFill>
                    <a:effectLst/>
                    <a:latin typeface="Söhne"/>
                  </a:rPr>
                  <a:t>(Quadrature)</a:t>
                </a:r>
              </a:p>
              <a:p>
                <a:endParaRPr lang="en-US" altLang="ko-KR" dirty="0">
                  <a:solidFill>
                    <a:srgbClr val="374151"/>
                  </a:solidFill>
                  <a:latin typeface="Söhne"/>
                </a:endParaRPr>
              </a:p>
              <a:p>
                <a:r>
                  <a:rPr lang="en-US" altLang="ko-KR" b="0" i="0" dirty="0">
                    <a:solidFill>
                      <a:srgbClr val="374151"/>
                    </a:solidFill>
                    <a:effectLst/>
                    <a:latin typeface="Söhne"/>
                  </a:rPr>
                  <a:t>I(t) + </a:t>
                </a:r>
                <a:r>
                  <a:rPr lang="en-US" altLang="ko-KR" b="0" i="0" dirty="0" err="1">
                    <a:solidFill>
                      <a:srgbClr val="374151"/>
                    </a:solidFill>
                    <a:effectLst/>
                    <a:latin typeface="Söhne"/>
                  </a:rPr>
                  <a:t>jQ</a:t>
                </a:r>
                <a:r>
                  <a:rPr lang="en-US" altLang="ko-KR" b="0" i="0" dirty="0">
                    <a:solidFill>
                      <a:srgbClr val="374151"/>
                    </a:solidFill>
                    <a:effectLst/>
                    <a:latin typeface="Söhne"/>
                  </a:rPr>
                  <a:t>(t) (j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94A3E7-DF86-DEC5-D627-27BB53D61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79" y="2895877"/>
                <a:ext cx="7454235" cy="1227324"/>
              </a:xfrm>
              <a:prstGeom prst="rect">
                <a:avLst/>
              </a:prstGeom>
              <a:blipFill>
                <a:blip r:embed="rId4"/>
                <a:stretch>
                  <a:fillRect l="-736" t="-2985" b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BF301FF-C1C3-D8BD-C940-6BFD09BF8DD1}"/>
              </a:ext>
            </a:extLst>
          </p:cNvPr>
          <p:cNvSpPr txBox="1"/>
          <p:nvPr/>
        </p:nvSpPr>
        <p:spPr>
          <a:xfrm>
            <a:off x="588579" y="1502979"/>
            <a:ext cx="974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IQ down conversion :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Converts complex </a:t>
            </a:r>
            <a:r>
              <a:rPr lang="en-US" altLang="ko-KR" sz="2000" b="0" i="0" dirty="0" err="1">
                <a:solidFill>
                  <a:srgbClr val="000000"/>
                </a:solidFill>
                <a:effectLst/>
                <a:latin typeface="noto"/>
              </a:rPr>
              <a:t>iQ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oto"/>
              </a:rPr>
              <a:t> signals to  baseband signal or intermediate sig</a:t>
            </a:r>
            <a:r>
              <a:rPr lang="en-US" altLang="ko-KR" sz="2000" dirty="0">
                <a:solidFill>
                  <a:srgbClr val="000000"/>
                </a:solidFill>
                <a:latin typeface="noto"/>
              </a:rPr>
              <a:t>nal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EC2111-F437-5CA9-EFB6-7703A7D64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01" y="4467159"/>
            <a:ext cx="5028580" cy="1966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D053A2-FE1D-C68F-5DC7-34CE095C81F7}"/>
                  </a:ext>
                </a:extLst>
              </p:cNvPr>
              <p:cNvSpPr txBox="1"/>
              <p:nvPr/>
            </p:nvSpPr>
            <p:spPr>
              <a:xfrm>
                <a:off x="5698274" y="5237074"/>
                <a:ext cx="4282068" cy="1196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=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+ 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𝑚𝐷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dirty="0" smtClean="0"/>
                                <m:t> ∗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dirty="0"/>
                                <m:t>) 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𝑚𝐷</m:t>
                                  </m:r>
                                </m:sup>
                              </m:sSub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ko-KR" dirty="0"/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D053A2-FE1D-C68F-5DC7-34CE095C8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274" y="5237074"/>
                <a:ext cx="4282068" cy="1196866"/>
              </a:xfrm>
              <a:prstGeom prst="rect">
                <a:avLst/>
              </a:prstGeom>
              <a:blipFill>
                <a:blip r:embed="rId6"/>
                <a:stretch>
                  <a:fillRect r="-46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47EA2F3-936C-C92D-F861-BB5FD8196A9C}"/>
              </a:ext>
            </a:extLst>
          </p:cNvPr>
          <p:cNvSpPr txBox="1"/>
          <p:nvPr/>
        </p:nvSpPr>
        <p:spPr>
          <a:xfrm>
            <a:off x="588579" y="2169900"/>
            <a:ext cx="1180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Intermediate signal(IF) :  Intermediate level of high frequency converted signal(RF</a:t>
            </a:r>
            <a:r>
              <a:rPr lang="ko-KR" altLang="en-US" dirty="0"/>
              <a:t> </a:t>
            </a:r>
            <a:r>
              <a:rPr lang="en-US" altLang="ko-KR" dirty="0"/>
              <a:t>band) and law frequency baseband signal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62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947926-705C-1344-DD67-66D6EA929AD3}"/>
              </a:ext>
            </a:extLst>
          </p:cNvPr>
          <p:cNvSpPr txBox="1"/>
          <p:nvPr/>
        </p:nvSpPr>
        <p:spPr>
          <a:xfrm>
            <a:off x="1155032" y="887532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1.</a:t>
            </a:r>
            <a:r>
              <a:rPr kumimoji="1" lang="ko-KR" altLang="en-US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</a:rPr>
              <a:t>Phase noise reducing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4A60C-6FE3-A7B7-75E5-9E8E1CC79C8C}"/>
              </a:ext>
            </a:extLst>
          </p:cNvPr>
          <p:cNvSpPr txBox="1"/>
          <p:nvPr/>
        </p:nvSpPr>
        <p:spPr>
          <a:xfrm>
            <a:off x="1155032" y="1382488"/>
            <a:ext cx="95083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ADC(Analog</a:t>
            </a:r>
            <a:r>
              <a:rPr kumimoji="1" lang="ko-KR" altLang="en-US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</a:rPr>
              <a:t>Digital</a:t>
            </a:r>
            <a:r>
              <a:rPr kumimoji="1" lang="ko-KR" altLang="en-US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</a:rPr>
              <a:t>Converter)</a:t>
            </a:r>
            <a:r>
              <a:rPr kumimoji="1" lang="ko-KR" altLang="en-US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Sampling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Timing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Offset(STO),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imperfect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sampling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time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Doppler , Micro</a:t>
            </a:r>
            <a:r>
              <a:rPr kumimoji="1" lang="ko-KR" altLang="en-US" dirty="0">
                <a:latin typeface="Malgun Gothic" panose="020B0503020000020004" pitchFamily="34" charset="-127"/>
                <a:sym typeface="Wingdings" pitchFamily="2" charset="2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Doppler(change of Doppler effect) information </a:t>
            </a: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Statistic object  Doppler ,Micro Doppler = 0</a:t>
            </a:r>
          </a:p>
          <a:p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Second baseband signal has jitter(phase distortion)</a:t>
            </a:r>
          </a:p>
          <a:p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Raw signal : signal that is not manipulated(frequency modulation etc..)</a:t>
            </a:r>
          </a:p>
          <a:p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D3BADA-E4D7-499A-23EA-B34DE491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4196167"/>
            <a:ext cx="5562600" cy="2311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9546C-E8E6-21B1-C4C4-7B8B2F60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4" y="5911849"/>
            <a:ext cx="1854200" cy="52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C89E8-10F0-4550-23E8-6CC6497338B5}"/>
              </a:ext>
            </a:extLst>
          </p:cNvPr>
          <p:cNvSpPr txBox="1"/>
          <p:nvPr/>
        </p:nvSpPr>
        <p:spPr>
          <a:xfrm>
            <a:off x="186785" y="300243"/>
            <a:ext cx="367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Processing RF Signals-1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90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7D3E26-BB92-1D73-6F43-3AE2C166D240}"/>
              </a:ext>
            </a:extLst>
          </p:cNvPr>
          <p:cNvSpPr txBox="1"/>
          <p:nvPr/>
        </p:nvSpPr>
        <p:spPr>
          <a:xfrm>
            <a:off x="1263309" y="1451928"/>
            <a:ext cx="465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2.SNR(Signal to Noise Raito) Enhancement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6BF95-6F8C-8986-7E11-5106F852BF6D}"/>
              </a:ext>
            </a:extLst>
          </p:cNvPr>
          <p:cNvSpPr txBox="1"/>
          <p:nvPr/>
        </p:nvSpPr>
        <p:spPr>
          <a:xfrm>
            <a:off x="1263309" y="1973157"/>
            <a:ext cx="8823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Raw receiving signal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brings in error in the neural network model</a:t>
            </a:r>
            <a:r>
              <a:rPr kumimoji="1" lang="en-US" altLang="ko-KR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overfitting</a:t>
            </a:r>
          </a:p>
          <a:p>
            <a:endParaRPr kumimoji="1" lang="en-US" altLang="ko-KR" dirty="0">
              <a:latin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sym typeface="Wingdings" pitchFamily="2" charset="2"/>
              </a:rPr>
              <a:t> Solution : Cascading filter, Low-pass-filter, smoothing filter   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FFFA81-E39A-0400-92E4-B6663DEB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96" y="3048384"/>
            <a:ext cx="3745185" cy="2601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B381E-5687-0E1E-1A81-F213EE88C822}"/>
              </a:ext>
            </a:extLst>
          </p:cNvPr>
          <p:cNvSpPr txBox="1"/>
          <p:nvPr/>
        </p:nvSpPr>
        <p:spPr>
          <a:xfrm>
            <a:off x="2423076" y="5802199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Low</a:t>
            </a:r>
            <a:r>
              <a:rPr kumimoji="1" lang="ko-KR" altLang="en-US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</a:rPr>
              <a:t>Pass</a:t>
            </a:r>
            <a:r>
              <a:rPr kumimoji="1" lang="ko-KR" altLang="en-US" dirty="0">
                <a:latin typeface="Malgun Gothic" panose="020B0503020000020004" pitchFamily="34" charset="-127"/>
              </a:rPr>
              <a:t> </a:t>
            </a:r>
            <a:r>
              <a:rPr kumimoji="1" lang="en-US" altLang="ko-KR" dirty="0">
                <a:latin typeface="Malgun Gothic" panose="020B0503020000020004" pitchFamily="34" charset="-127"/>
              </a:rPr>
              <a:t>Filter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3AB394-74E6-2160-FA2E-28B91DB5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10" y="3170499"/>
            <a:ext cx="4216400" cy="2357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5F2031-3E40-BB12-48CE-419660190090}"/>
              </a:ext>
            </a:extLst>
          </p:cNvPr>
          <p:cNvSpPr txBox="1"/>
          <p:nvPr/>
        </p:nvSpPr>
        <p:spPr>
          <a:xfrm>
            <a:off x="6781118" y="5802199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Formula of SNR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C1072-B9E8-3B5B-75B0-987DFD113EB6}"/>
              </a:ext>
            </a:extLst>
          </p:cNvPr>
          <p:cNvSpPr txBox="1"/>
          <p:nvPr/>
        </p:nvSpPr>
        <p:spPr>
          <a:xfrm>
            <a:off x="186785" y="300243"/>
            <a:ext cx="367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Processing RF Signals-2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027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3D2932-46F1-C11C-2F0E-03EDE038F856}"/>
              </a:ext>
            </a:extLst>
          </p:cNvPr>
          <p:cNvSpPr txBox="1"/>
          <p:nvPr/>
        </p:nvSpPr>
        <p:spPr>
          <a:xfrm>
            <a:off x="962526" y="1672390"/>
            <a:ext cx="454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3.Motion Detection(in portable situation)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38B12-4912-03E2-00D8-71BCB1CDE24F}"/>
              </a:ext>
            </a:extLst>
          </p:cNvPr>
          <p:cNvSpPr txBox="1"/>
          <p:nvPr/>
        </p:nvSpPr>
        <p:spPr>
          <a:xfrm>
            <a:off x="962526" y="2502297"/>
            <a:ext cx="26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The standard deviation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E87A2D-E033-57ED-7E72-7CFFF107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" y="3147538"/>
            <a:ext cx="4070153" cy="6231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198646-6CB0-F943-C8F2-84530895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26" y="4162111"/>
            <a:ext cx="3806125" cy="2270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142AF-F4FA-8FF8-68A5-68ACA323B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974" y="4162109"/>
            <a:ext cx="5778500" cy="2270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5738D5-DDC2-D02A-49C5-9DFB465F8786}"/>
              </a:ext>
            </a:extLst>
          </p:cNvPr>
          <p:cNvSpPr txBox="1"/>
          <p:nvPr/>
        </p:nvSpPr>
        <p:spPr>
          <a:xfrm>
            <a:off x="186785" y="300243"/>
            <a:ext cx="367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Processing RF Signals-3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31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8A8AC6-46EE-F80F-2FEA-88F29E1D8163}"/>
              </a:ext>
            </a:extLst>
          </p:cNvPr>
          <p:cNvSpPr txBox="1"/>
          <p:nvPr/>
        </p:nvSpPr>
        <p:spPr>
          <a:xfrm>
            <a:off x="5161547" y="794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0AFE0-DE82-966A-474E-206B9A0BBF6B}"/>
              </a:ext>
            </a:extLst>
          </p:cNvPr>
          <p:cNvSpPr txBox="1"/>
          <p:nvPr/>
        </p:nvSpPr>
        <p:spPr>
          <a:xfrm>
            <a:off x="186785" y="300243"/>
            <a:ext cx="677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Signal Adapted Convolution Neural Network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E8E75-0F66-DBD9-2295-374EBB686213}"/>
              </a:ext>
            </a:extLst>
          </p:cNvPr>
          <p:cNvSpPr txBox="1"/>
          <p:nvPr/>
        </p:nvSpPr>
        <p:spPr>
          <a:xfrm>
            <a:off x="348916" y="1672389"/>
            <a:ext cx="87993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Make CNN model aggregate information from both time and frequency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Extract the features for different activities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Put time and frequency in different channels of image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Each CNN block output is followed by an activation function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ReLu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(</a:t>
            </a:r>
            <a:r>
              <a:rPr kumimoji="1" lang="en-US" altLang="ko-KR" i="1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f(x) = max(0,x))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Connect two layers , FNN(Feed forward Neural Network) 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sym typeface="Wingdings" pitchFamily="2" charset="2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Prediction 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softmax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 function 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sym typeface="Wingdings" pitchFamily="2" charset="2"/>
            </a:endParaRP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911038-BE70-72BE-0500-189BD055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122" y="1464520"/>
            <a:ext cx="2738953" cy="36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22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162974-3072-3CFA-FEC2-31BFA51CC600}"/>
              </a:ext>
            </a:extLst>
          </p:cNvPr>
          <p:cNvSpPr txBox="1"/>
          <p:nvPr/>
        </p:nvSpPr>
        <p:spPr>
          <a:xfrm>
            <a:off x="186785" y="300243"/>
            <a:ext cx="4797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Implementation and Evaluation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38DC9-23D6-513E-BE80-42CF92F446AE}"/>
              </a:ext>
            </a:extLst>
          </p:cNvPr>
          <p:cNvSpPr txBox="1"/>
          <p:nvPr/>
        </p:nvSpPr>
        <p:spPr>
          <a:xfrm>
            <a:off x="577516" y="2014212"/>
            <a:ext cx="486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Hardware : cheap commodity UWB radio XETHR</a:t>
            </a:r>
          </a:p>
          <a:p>
            <a:endParaRPr kumimoji="1" lang="en-US" altLang="ko-KR" dirty="0"/>
          </a:p>
          <a:p>
            <a:r>
              <a:rPr kumimoji="1" lang="en-US" altLang="ko-KR" dirty="0">
                <a:sym typeface="Wingdings" pitchFamily="2" charset="2"/>
              </a:rPr>
              <a:t> Transmit and receive UWB signal 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648624-0D1C-14AA-8404-1F2ABAF8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06" y="1134143"/>
            <a:ext cx="2001544" cy="152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5B238-D7FF-9231-B37B-12284E2FFC6B}"/>
              </a:ext>
            </a:extLst>
          </p:cNvPr>
          <p:cNvSpPr txBox="1"/>
          <p:nvPr/>
        </p:nvSpPr>
        <p:spPr>
          <a:xfrm>
            <a:off x="577516" y="324433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Evaluation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B4238-E320-3BCA-BFA4-82F0EBFC3E1C}"/>
              </a:ext>
            </a:extLst>
          </p:cNvPr>
          <p:cNvSpPr txBox="1"/>
          <p:nvPr/>
        </p:nvSpPr>
        <p:spPr>
          <a:xfrm>
            <a:off x="577516" y="134353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Implementation 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C45F2-618F-CB2E-FDEB-A8CF7507E7B7}"/>
              </a:ext>
            </a:extLst>
          </p:cNvPr>
          <p:cNvSpPr txBox="1"/>
          <p:nvPr/>
        </p:nvSpPr>
        <p:spPr>
          <a:xfrm>
            <a:off x="577516" y="4006515"/>
            <a:ext cx="9493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data(5 environment), Training data(2 environment) </a:t>
            </a:r>
            <a:r>
              <a:rPr kumimoji="1" lang="en-US" altLang="ko-KR" dirty="0">
                <a:sym typeface="Wingdings" pitchFamily="2" charset="2"/>
              </a:rPr>
              <a:t> collect data from 7 different environment </a:t>
            </a:r>
          </a:p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CF524-3144-7CEF-5E50-941C5CCEBF9C}"/>
              </a:ext>
            </a:extLst>
          </p:cNvPr>
          <p:cNvSpPr txBox="1"/>
          <p:nvPr/>
        </p:nvSpPr>
        <p:spPr>
          <a:xfrm>
            <a:off x="577516" y="4688395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Training sample(15000), Testing sample(40000)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823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248012-CBDD-F083-296E-9D6FC1F69703}"/>
              </a:ext>
            </a:extLst>
          </p:cNvPr>
          <p:cNvSpPr txBox="1"/>
          <p:nvPr/>
        </p:nvSpPr>
        <p:spPr>
          <a:xfrm>
            <a:off x="186785" y="300243"/>
            <a:ext cx="581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Activity Recognition-impact of model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A4F52-4DBF-D861-0DBF-DAB27BBA0E65}"/>
              </a:ext>
            </a:extLst>
          </p:cNvPr>
          <p:cNvSpPr txBox="1"/>
          <p:nvPr/>
        </p:nvSpPr>
        <p:spPr>
          <a:xfrm>
            <a:off x="397043" y="2005902"/>
            <a:ext cx="255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Kernel size : 3 x 3 kernel 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F1953-0992-A1A0-9242-CB9F66E17032}"/>
              </a:ext>
            </a:extLst>
          </p:cNvPr>
          <p:cNvSpPr txBox="1"/>
          <p:nvPr/>
        </p:nvSpPr>
        <p:spPr>
          <a:xfrm>
            <a:off x="397043" y="1199239"/>
            <a:ext cx="364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How to emulate a real scenario?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B56F0-D6ED-F661-1345-581284A65184}"/>
              </a:ext>
            </a:extLst>
          </p:cNvPr>
          <p:cNvSpPr txBox="1"/>
          <p:nvPr/>
        </p:nvSpPr>
        <p:spPr>
          <a:xfrm>
            <a:off x="397043" y="2627899"/>
            <a:ext cx="965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HAR-</a:t>
            </a:r>
            <a:r>
              <a:rPr kumimoji="1" lang="en-US" altLang="ko-KR" dirty="0" err="1"/>
              <a:t>SAnet</a:t>
            </a:r>
            <a:r>
              <a:rPr kumimoji="1" lang="en-US" altLang="ko-KR" dirty="0"/>
              <a:t> : Convolution Neural Network based deep learning model that recognize human’s activity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21998-9AAD-D5CB-979E-A26D06269794}"/>
              </a:ext>
            </a:extLst>
          </p:cNvPr>
          <p:cNvSpPr txBox="1"/>
          <p:nvPr/>
        </p:nvSpPr>
        <p:spPr>
          <a:xfrm>
            <a:off x="397043" y="3446678"/>
            <a:ext cx="465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XGBoost</a:t>
            </a:r>
            <a:r>
              <a:rPr kumimoji="1" lang="en-US" altLang="ko-KR" dirty="0"/>
              <a:t>, SVM : Not based on Neural Network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2C56BE-EA2C-7BD0-E642-4ED16C27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4" y="4455820"/>
            <a:ext cx="6016893" cy="1499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B93B2-C286-818D-EDB1-8BDF1FFE36C7}"/>
              </a:ext>
            </a:extLst>
          </p:cNvPr>
          <p:cNvSpPr txBox="1"/>
          <p:nvPr/>
        </p:nvSpPr>
        <p:spPr>
          <a:xfrm>
            <a:off x="7134726" y="4455820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Recall = TP / TP + FP 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DB7A5-F137-3B69-66B2-C2A3618C1961}"/>
              </a:ext>
            </a:extLst>
          </p:cNvPr>
          <p:cNvSpPr txBox="1"/>
          <p:nvPr/>
        </p:nvSpPr>
        <p:spPr>
          <a:xfrm>
            <a:off x="7134726" y="5360411"/>
            <a:ext cx="348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F1 score = sensitivity of the model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35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8877C-BB94-248E-B48A-AE0FC9A56B97}"/>
              </a:ext>
            </a:extLst>
          </p:cNvPr>
          <p:cNvSpPr txBox="1"/>
          <p:nvPr/>
        </p:nvSpPr>
        <p:spPr>
          <a:xfrm>
            <a:off x="186785" y="30024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is Convolution Neural Network(CNN)?</a:t>
            </a:r>
            <a:endParaRPr kumimoji="1" lang="ko-KR" altLang="en-US" sz="2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0FF03-1548-0D2F-389A-F4CE3FB70758}"/>
              </a:ext>
            </a:extLst>
          </p:cNvPr>
          <p:cNvSpPr txBox="1"/>
          <p:nvPr/>
        </p:nvSpPr>
        <p:spPr>
          <a:xfrm>
            <a:off x="896503" y="1864895"/>
            <a:ext cx="1056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CNN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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Artificial neural network that analyzes visual data.(imitates human optic nervous system)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AE045-87A5-D566-DF26-066B74A33BD5}"/>
              </a:ext>
            </a:extLst>
          </p:cNvPr>
          <p:cNvSpPr txBox="1"/>
          <p:nvPr/>
        </p:nvSpPr>
        <p:spPr>
          <a:xfrm>
            <a:off x="688268" y="4623774"/>
            <a:ext cx="431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How human optic nervous system run?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A5713-1F59-3CB1-54ED-C0C806FD4F4E}"/>
              </a:ext>
            </a:extLst>
          </p:cNvPr>
          <p:cNvSpPr txBox="1"/>
          <p:nvPr/>
        </p:nvSpPr>
        <p:spPr>
          <a:xfrm>
            <a:off x="688268" y="5172762"/>
            <a:ext cx="8549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Our optic neurons have tiny local receptive field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Each local receptive field can take action with part of entire visual stimulation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If a lot of local fields get combined, humans can see entire visual images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145CD0-6D26-8A4B-1368-AE48E5DF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97" y="2702160"/>
            <a:ext cx="4716714" cy="18091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8FF0AB-A873-19BD-41CE-1F21F02D2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05" y="2602742"/>
            <a:ext cx="3334752" cy="190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82534-4184-A3A6-A17B-AD54F2CE3B5F}"/>
              </a:ext>
            </a:extLst>
          </p:cNvPr>
          <p:cNvSpPr txBox="1"/>
          <p:nvPr/>
        </p:nvSpPr>
        <p:spPr>
          <a:xfrm>
            <a:off x="5067134" y="336270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</a:t>
            </a:r>
            <a:endParaRPr kumimoji="1" lang="ko-KR" altLang="en-US" sz="280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906EA-9359-D36B-7667-EEE7CF4CB8EC}"/>
              </a:ext>
            </a:extLst>
          </p:cNvPr>
          <p:cNvSpPr txBox="1"/>
          <p:nvPr/>
        </p:nvSpPr>
        <p:spPr>
          <a:xfrm>
            <a:off x="9733548" y="4979244"/>
            <a:ext cx="196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Forward neural network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BFB9EF3-2BF3-69B3-F5B7-C238AF6A2DF8}"/>
              </a:ext>
            </a:extLst>
          </p:cNvPr>
          <p:cNvCxnSpPr>
            <a:endCxn id="7" idx="0"/>
          </p:cNvCxnSpPr>
          <p:nvPr/>
        </p:nvCxnSpPr>
        <p:spPr>
          <a:xfrm>
            <a:off x="10214811" y="4235116"/>
            <a:ext cx="499311" cy="74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C48072AD-D2B4-BF60-A242-32AEDE4C1C55}"/>
              </a:ext>
            </a:extLst>
          </p:cNvPr>
          <p:cNvCxnSpPr>
            <a:stCxn id="2" idx="2"/>
          </p:cNvCxnSpPr>
          <p:nvPr/>
        </p:nvCxnSpPr>
        <p:spPr>
          <a:xfrm>
            <a:off x="8603954" y="4511311"/>
            <a:ext cx="371604" cy="175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49B45D-C2F0-FC7A-4280-7CADA11DECB5}"/>
              </a:ext>
            </a:extLst>
          </p:cNvPr>
          <p:cNvSpPr txBox="1"/>
          <p:nvPr/>
        </p:nvSpPr>
        <p:spPr>
          <a:xfrm>
            <a:off x="7565550" y="6266079"/>
            <a:ext cx="442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Repeat data sampling and convolution 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C51E74-1AC1-4BD7-DB10-8DFA964E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745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BD4ACC-D368-D5DC-778B-88B254B1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30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B6C28F-5EC7-A84D-2079-761AC77FF34D}"/>
              </a:ext>
            </a:extLst>
          </p:cNvPr>
          <p:cNvSpPr txBox="1"/>
          <p:nvPr/>
        </p:nvSpPr>
        <p:spPr>
          <a:xfrm>
            <a:off x="186785" y="300243"/>
            <a:ext cx="6488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Activity Recognition-impact of kernel sizes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77529-1B5C-DCD4-46CB-579AEBB154CB}"/>
              </a:ext>
            </a:extLst>
          </p:cNvPr>
          <p:cNvSpPr txBox="1"/>
          <p:nvPr/>
        </p:nvSpPr>
        <p:spPr>
          <a:xfrm>
            <a:off x="541421" y="1913021"/>
            <a:ext cx="367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Impact of kernel sizes on HAR-</a:t>
            </a:r>
            <a:r>
              <a:rPr kumimoji="1" lang="en-US" altLang="ko-KR" dirty="0" err="1"/>
              <a:t>Sanet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360BE-0145-6956-C367-9E4F597D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1" y="3032627"/>
            <a:ext cx="5810202" cy="1780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F95F4-D5E8-6ADE-2365-9824AC0DE26E}"/>
              </a:ext>
            </a:extLst>
          </p:cNvPr>
          <p:cNvSpPr txBox="1"/>
          <p:nvPr/>
        </p:nvSpPr>
        <p:spPr>
          <a:xfrm>
            <a:off x="541421" y="5378239"/>
            <a:ext cx="911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9 x 9 kernel Precision start to decrease </a:t>
            </a:r>
            <a:r>
              <a:rPr kumimoji="1" lang="en-US" altLang="ko-KR" dirty="0">
                <a:sym typeface="Wingdings" pitchFamily="2" charset="2"/>
              </a:rPr>
              <a:t> receptive field is too large, capturing useless noise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867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E1C6E1-326A-214D-0836-3157A614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31</a:t>
            </a:fld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9F5AE-997E-F42A-4D42-85574D12212A}"/>
              </a:ext>
            </a:extLst>
          </p:cNvPr>
          <p:cNvSpPr txBox="1"/>
          <p:nvPr/>
        </p:nvSpPr>
        <p:spPr>
          <a:xfrm>
            <a:off x="186785" y="300243"/>
            <a:ext cx="278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Motion Detection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85684-C847-D595-4F4A-0FDC73A115A3}"/>
              </a:ext>
            </a:extLst>
          </p:cNvPr>
          <p:cNvSpPr txBox="1"/>
          <p:nvPr/>
        </p:nvSpPr>
        <p:spPr>
          <a:xfrm>
            <a:off x="186785" y="1708484"/>
            <a:ext cx="566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How to evaluate the accuracy of motion detection?</a:t>
            </a:r>
            <a:endParaRPr kumimoji="1"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49545-D670-7B21-6F59-AF5FEDA3C0AA}"/>
              </a:ext>
            </a:extLst>
          </p:cNvPr>
          <p:cNvSpPr txBox="1"/>
          <p:nvPr/>
        </p:nvSpPr>
        <p:spPr>
          <a:xfrm>
            <a:off x="481263" y="2634916"/>
            <a:ext cx="794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True Positive Rate(TPR) : ratio of HAR-</a:t>
            </a:r>
            <a:r>
              <a:rPr kumimoji="1" lang="en-US" altLang="ko-KR" dirty="0" err="1"/>
              <a:t>SAnet</a:t>
            </a:r>
            <a:r>
              <a:rPr kumimoji="1" lang="en-US" altLang="ko-KR" dirty="0"/>
              <a:t> correctly detects the human motion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False Alarm Rate(FAR) :  ratio of HAR-</a:t>
            </a:r>
            <a:r>
              <a:rPr kumimoji="1" lang="en-US" altLang="ko-KR" dirty="0" err="1"/>
              <a:t>SAnet</a:t>
            </a:r>
            <a:r>
              <a:rPr kumimoji="1" lang="en-US" altLang="ko-KR" dirty="0"/>
              <a:t> detects the human motion wrong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4C687-F070-305D-01D3-227F0C22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1" y="3848769"/>
            <a:ext cx="4000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16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16BF87-2761-A508-CB68-577DC483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9025E-6E63-FF92-32D1-1CA53202FBAD}"/>
              </a:ext>
            </a:extLst>
          </p:cNvPr>
          <p:cNvSpPr txBox="1"/>
          <p:nvPr/>
        </p:nvSpPr>
        <p:spPr>
          <a:xfrm>
            <a:off x="186785" y="300243"/>
            <a:ext cx="5879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Activity Recognition-impact of height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851E1-47DF-3E38-6CDE-8B42B0890758}"/>
              </a:ext>
            </a:extLst>
          </p:cNvPr>
          <p:cNvSpPr txBox="1"/>
          <p:nvPr/>
        </p:nvSpPr>
        <p:spPr>
          <a:xfrm>
            <a:off x="186785" y="1648326"/>
            <a:ext cx="13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 x 3 kernel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22155-B633-3E05-0288-C613A32A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3" y="2819399"/>
            <a:ext cx="5290887" cy="15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1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5A1CD5-1439-03B6-2EB8-1AE2FE8F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7C6F-DB82-4245-8574-8E8FAA533B2B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095CA-D3A4-E237-2996-6E344DA0D448}"/>
              </a:ext>
            </a:extLst>
          </p:cNvPr>
          <p:cNvSpPr txBox="1"/>
          <p:nvPr/>
        </p:nvSpPr>
        <p:spPr>
          <a:xfrm>
            <a:off x="101057" y="300243"/>
            <a:ext cx="9401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</a:rPr>
              <a:t>Comparison with other models(Complexity, Energy, Accuracy)</a:t>
            </a:r>
            <a:endParaRPr kumimoji="1" lang="ko-KR" altLang="en-US" sz="2400" b="1" i="1" dirty="0">
              <a:latin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570567-8E58-50C1-449C-2E7285AF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3" y="1011940"/>
            <a:ext cx="6233294" cy="1706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CA3AA-FA21-DCF9-3589-D6FDFEE77F50}"/>
              </a:ext>
            </a:extLst>
          </p:cNvPr>
          <p:cNvSpPr txBox="1"/>
          <p:nvPr/>
        </p:nvSpPr>
        <p:spPr>
          <a:xfrm>
            <a:off x="622300" y="3113547"/>
            <a:ext cx="9177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CNN computing is not only determined by the computing operations, but also by memory swap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tCNN</a:t>
            </a:r>
            <a:r>
              <a:rPr kumimoji="1" lang="en-US" altLang="ko-KR" dirty="0"/>
              <a:t> spends more time in memory swap than the other blocks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178924-1795-2320-8AA8-69BC03A6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63" y="4598196"/>
            <a:ext cx="7772400" cy="17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CD9161-E553-5347-6D2B-9067619F1765}"/>
              </a:ext>
            </a:extLst>
          </p:cNvPr>
          <p:cNvSpPr txBox="1"/>
          <p:nvPr/>
        </p:nvSpPr>
        <p:spPr>
          <a:xfrm>
            <a:off x="1167063" y="2093494"/>
            <a:ext cx="434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is data standardization?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9B220-219A-1F8E-9AD9-A3580FEE5C87}"/>
              </a:ext>
            </a:extLst>
          </p:cNvPr>
          <p:cNvSpPr txBox="1"/>
          <p:nvPr/>
        </p:nvSpPr>
        <p:spPr>
          <a:xfrm>
            <a:off x="1167063" y="3176336"/>
            <a:ext cx="5394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Definition of standardization: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Return the original data computer can recognize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B5E30-E4E4-D837-B17F-C78C0539A665}"/>
              </a:ext>
            </a:extLst>
          </p:cNvPr>
          <p:cNvSpPr txBox="1"/>
          <p:nvPr/>
        </p:nvSpPr>
        <p:spPr>
          <a:xfrm>
            <a:off x="1167063" y="4536177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Unit of image 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 pixel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0DE9A-062B-10B1-B872-4E8D41581E5C}"/>
              </a:ext>
            </a:extLst>
          </p:cNvPr>
          <p:cNvSpPr txBox="1"/>
          <p:nvPr/>
        </p:nvSpPr>
        <p:spPr>
          <a:xfrm>
            <a:off x="1167063" y="5131313"/>
            <a:ext cx="303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Each pixel have RGB values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5DF3D0-5D46-620B-3176-E6399A71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57" y="2157787"/>
            <a:ext cx="5485888" cy="2542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26CDB9-C957-7035-1741-FD18D87EC6F3}"/>
              </a:ext>
            </a:extLst>
          </p:cNvPr>
          <p:cNvSpPr txBox="1"/>
          <p:nvPr/>
        </p:nvSpPr>
        <p:spPr>
          <a:xfrm>
            <a:off x="186785" y="300243"/>
            <a:ext cx="4621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Standardization</a:t>
            </a:r>
            <a:r>
              <a:rPr kumimoji="1" lang="en-US" altLang="ko-KR" sz="18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of image data</a:t>
            </a:r>
            <a:endParaRPr kumimoji="1" lang="ko-KR" altLang="en-US" sz="2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125E5B-1C35-1451-3B4A-3A590F40AF81}"/>
              </a:ext>
            </a:extLst>
          </p:cNvPr>
          <p:cNvSpPr txBox="1"/>
          <p:nvPr/>
        </p:nvSpPr>
        <p:spPr>
          <a:xfrm>
            <a:off x="1395664" y="1744579"/>
            <a:ext cx="309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Convolution layer 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68DA1-0760-3B5F-0239-F6287564D5C5}"/>
              </a:ext>
            </a:extLst>
          </p:cNvPr>
          <p:cNvSpPr txBox="1"/>
          <p:nvPr/>
        </p:nvSpPr>
        <p:spPr>
          <a:xfrm>
            <a:off x="1395664" y="2646948"/>
            <a:ext cx="318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Why convolution layer exist?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D30EE-CD29-20FC-F536-5FFDB9C5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564" y="1475111"/>
            <a:ext cx="5715140" cy="2988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93060-8071-EECC-0FB9-6CBF9196EEC2}"/>
              </a:ext>
            </a:extLst>
          </p:cNvPr>
          <p:cNvSpPr txBox="1"/>
          <p:nvPr/>
        </p:nvSpPr>
        <p:spPr>
          <a:xfrm>
            <a:off x="1326556" y="3429000"/>
            <a:ext cx="6402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If we analyze the 3x3 data to flatten data,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It means ignoring the data of space, 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So by operating convolution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  <a:sym typeface="Wingdings" pitchFamily="2" charset="2"/>
              </a:rPr>
              <a:t> maintain spatial data sets.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8B01DC-2E57-91E0-BB00-00B4CA49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4" y="4651756"/>
            <a:ext cx="6760095" cy="92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63E2AF-CCFA-91F6-04F0-BC28284CB64D}"/>
              </a:ext>
            </a:extLst>
          </p:cNvPr>
          <p:cNvSpPr txBox="1"/>
          <p:nvPr/>
        </p:nvSpPr>
        <p:spPr>
          <a:xfrm>
            <a:off x="1395664" y="5635458"/>
            <a:ext cx="533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Math formula of operating convolution products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7BD0F-3D37-B76E-17EF-0BC6EB9D7F8C}"/>
              </a:ext>
            </a:extLst>
          </p:cNvPr>
          <p:cNvSpPr txBox="1"/>
          <p:nvPr/>
        </p:nvSpPr>
        <p:spPr>
          <a:xfrm>
            <a:off x="186785" y="300243"/>
            <a:ext cx="2617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Layers of CNN-1</a:t>
            </a:r>
            <a:endParaRPr kumimoji="1" lang="ko-KR" altLang="en-US" sz="2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7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EF4FA9-1A9E-3C29-52DD-30DD1737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74" y="1332998"/>
            <a:ext cx="5649740" cy="246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60716-232F-D20A-F755-8470BA9C43D2}"/>
              </a:ext>
            </a:extLst>
          </p:cNvPr>
          <p:cNvSpPr txBox="1"/>
          <p:nvPr/>
        </p:nvSpPr>
        <p:spPr>
          <a:xfrm>
            <a:off x="1034715" y="414477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Image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F07DB-396E-25DE-05F6-E11DA9DD0BE3}"/>
              </a:ext>
            </a:extLst>
          </p:cNvPr>
          <p:cNvSpPr txBox="1"/>
          <p:nvPr/>
        </p:nvSpPr>
        <p:spPr>
          <a:xfrm>
            <a:off x="3669631" y="4307643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Weight/2x2 kernel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C1951F-09B5-1FC7-80A2-5E83F414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319" y="2137024"/>
            <a:ext cx="5723356" cy="1544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73334F-7F5E-9715-E1D2-6A319D95E5D2}"/>
              </a:ext>
            </a:extLst>
          </p:cNvPr>
          <p:cNvSpPr txBox="1"/>
          <p:nvPr/>
        </p:nvSpPr>
        <p:spPr>
          <a:xfrm>
            <a:off x="8253663" y="443546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Producing each </a:t>
            </a:r>
            <a:r>
              <a:rPr kumimoji="1" lang="en-US" alt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featurs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C556B-419D-4C50-5672-34D85DEF4F73}"/>
              </a:ext>
            </a:extLst>
          </p:cNvPr>
          <p:cNvSpPr txBox="1"/>
          <p:nvPr/>
        </p:nvSpPr>
        <p:spPr>
          <a:xfrm>
            <a:off x="186785" y="300243"/>
            <a:ext cx="3105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Convolutional Layer</a:t>
            </a:r>
            <a:endParaRPr kumimoji="1" lang="ko-KR" altLang="en-US" sz="2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52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F6BA3C-B18B-5608-50C4-2898B067CD44}"/>
              </a:ext>
            </a:extLst>
          </p:cNvPr>
          <p:cNvSpPr txBox="1"/>
          <p:nvPr/>
        </p:nvSpPr>
        <p:spPr>
          <a:xfrm>
            <a:off x="770022" y="2153498"/>
            <a:ext cx="241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Pooling Layer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400CE-DE6D-DDB5-1469-0335105308AC}"/>
              </a:ext>
            </a:extLst>
          </p:cNvPr>
          <p:cNvSpPr txBox="1"/>
          <p:nvPr/>
        </p:nvSpPr>
        <p:spPr>
          <a:xfrm>
            <a:off x="818148" y="3176337"/>
            <a:ext cx="6341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Maintaining feature of spatial data 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Abstract features and features that explains entire image.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Reduce amount of learning quantities and weights</a:t>
            </a: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Help solving overfitting problems.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55CE60-A26A-4573-F205-FA69F7D5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552" y="2631813"/>
            <a:ext cx="4305300" cy="210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37E01-5486-2BA2-64F2-9AE992D62571}"/>
              </a:ext>
            </a:extLst>
          </p:cNvPr>
          <p:cNvSpPr txBox="1"/>
          <p:nvPr/>
        </p:nvSpPr>
        <p:spPr>
          <a:xfrm>
            <a:off x="770022" y="4777083"/>
            <a:ext cx="132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Padding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D3CE0-DA97-93C6-1D5F-651A264DDCC4}"/>
              </a:ext>
            </a:extLst>
          </p:cNvPr>
          <p:cNvSpPr txBox="1"/>
          <p:nvPr/>
        </p:nvSpPr>
        <p:spPr>
          <a:xfrm>
            <a:off x="688545" y="5634425"/>
            <a:ext cx="103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Input 0 to prevent matrix getting small and reduce loss of information on the side line of matrix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ECE4E-5122-6EA8-C3A2-A10D5BA98D53}"/>
              </a:ext>
            </a:extLst>
          </p:cNvPr>
          <p:cNvSpPr txBox="1"/>
          <p:nvPr/>
        </p:nvSpPr>
        <p:spPr>
          <a:xfrm>
            <a:off x="186785" y="300243"/>
            <a:ext cx="247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Layer of CNN-2</a:t>
            </a:r>
            <a:endParaRPr kumimoji="1" lang="ko-KR" altLang="en-US" sz="2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84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algun Gothic" panose="020B0503020000020004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58EC13-4F45-0D6A-0842-22B641D13A9F}"/>
              </a:ext>
            </a:extLst>
          </p:cNvPr>
          <p:cNvSpPr txBox="1"/>
          <p:nvPr/>
        </p:nvSpPr>
        <p:spPr>
          <a:xfrm>
            <a:off x="643468" y="820010"/>
            <a:ext cx="3415288" cy="32126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3800" b="1" i="1" cap="all" spc="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Paper Review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199C23-0621-92B6-CE37-C830724A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21" y="643467"/>
            <a:ext cx="347605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9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18B595-1199-7094-D132-AAC6DC7947EB}"/>
              </a:ext>
            </a:extLst>
          </p:cNvPr>
          <p:cNvSpPr txBox="1"/>
          <p:nvPr/>
        </p:nvSpPr>
        <p:spPr>
          <a:xfrm>
            <a:off x="2009274" y="2322095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Camera Based HAR 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6771D-4F58-2015-C9E6-E4E7B1D36968}"/>
              </a:ext>
            </a:extLst>
          </p:cNvPr>
          <p:cNvSpPr txBox="1"/>
          <p:nvPr/>
        </p:nvSpPr>
        <p:spPr>
          <a:xfrm>
            <a:off x="7437048" y="2310064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RF Based HAR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B5721-CEF7-1C0F-3C47-9839500CA419}"/>
              </a:ext>
            </a:extLst>
          </p:cNvPr>
          <p:cNvSpPr txBox="1"/>
          <p:nvPr/>
        </p:nvSpPr>
        <p:spPr>
          <a:xfrm>
            <a:off x="5426490" y="224515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vs</a:t>
            </a:r>
            <a:endParaRPr kumimoji="1" lang="ko-KR" altLang="en-US" sz="280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3BB83-C39F-404C-B9EE-496426AD67E2}"/>
              </a:ext>
            </a:extLst>
          </p:cNvPr>
          <p:cNvSpPr txBox="1"/>
          <p:nvPr/>
        </p:nvSpPr>
        <p:spPr>
          <a:xfrm>
            <a:off x="2009274" y="3105834"/>
            <a:ext cx="3937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Outdoor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Not successful in indoor</a:t>
            </a:r>
          </a:p>
          <a:p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Raise Concern of privacy problem 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6DD40-E8CE-DC1C-FADE-B927103D75F0}"/>
              </a:ext>
            </a:extLst>
          </p:cNvPr>
          <p:cNvSpPr txBox="1"/>
          <p:nvPr/>
        </p:nvSpPr>
        <p:spPr>
          <a:xfrm>
            <a:off x="7437048" y="2921168"/>
            <a:ext cx="3969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</a:rPr>
              <a:t>Successful in indoor</a:t>
            </a:r>
          </a:p>
          <a:p>
            <a:endParaRPr kumimoji="1" lang="en-US" altLang="ko-KR" dirty="0">
              <a:latin typeface="Malgun Gothic" panose="020B0503020000020004" pitchFamily="34" charset="-127"/>
            </a:endParaRPr>
          </a:p>
          <a:p>
            <a:r>
              <a:rPr kumimoji="1" lang="en-US" altLang="ko-KR" dirty="0">
                <a:latin typeface="Malgun Gothic" panose="020B0503020000020004" pitchFamily="34" charset="-127"/>
              </a:rPr>
              <a:t>Not affected by Temperature, Light</a:t>
            </a:r>
            <a:endParaRPr kumimoji="1" lang="ko-KR" altLang="en-US" dirty="0">
              <a:latin typeface="Malgun Gothic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54720-78C9-6676-B946-73E40D07E3BF}"/>
              </a:ext>
            </a:extLst>
          </p:cNvPr>
          <p:cNvSpPr txBox="1"/>
          <p:nvPr/>
        </p:nvSpPr>
        <p:spPr>
          <a:xfrm>
            <a:off x="186785" y="300243"/>
            <a:ext cx="5198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Human Activity Recognition(HAR)</a:t>
            </a:r>
            <a:endParaRPr kumimoji="1" lang="ko-KR" altLang="en-US" sz="2400" b="1" i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210989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{3D907958-6CC2-E143-9297-ACC24185130C}tf10001120</Template>
  <TotalTime>16704</TotalTime>
  <Words>1832</Words>
  <Application>Microsoft Office PowerPoint</Application>
  <PresentationFormat>와이드스크린</PresentationFormat>
  <Paragraphs>234</Paragraphs>
  <Slides>33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noto</vt:lpstr>
      <vt:lpstr>Söhne</vt:lpstr>
      <vt:lpstr>Malgun Gothic</vt:lpstr>
      <vt:lpstr>Malgun Gothic</vt:lpstr>
      <vt:lpstr>Arial</vt:lpstr>
      <vt:lpstr>Cambria Math</vt:lpstr>
      <vt:lpstr>Corbel</vt:lpstr>
      <vt:lpstr>Gill Sans MT</vt:lpstr>
      <vt:lpstr>Wingdings</vt:lpstr>
      <vt:lpstr>소포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박건우</dc:creator>
  <cp:lastModifiedBy>comzee@outlook.com</cp:lastModifiedBy>
  <cp:revision>82</cp:revision>
  <dcterms:created xsi:type="dcterms:W3CDTF">2023-07-06T07:14:39Z</dcterms:created>
  <dcterms:modified xsi:type="dcterms:W3CDTF">2023-08-10T11:24:19Z</dcterms:modified>
</cp:coreProperties>
</file>